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25" r:id="rId5"/>
    <p:sldId id="326" r:id="rId6"/>
    <p:sldId id="340" r:id="rId7"/>
    <p:sldId id="327" r:id="rId8"/>
    <p:sldId id="328" r:id="rId9"/>
    <p:sldId id="329" r:id="rId10"/>
    <p:sldId id="330" r:id="rId11"/>
    <p:sldId id="331" r:id="rId12"/>
    <p:sldId id="333" r:id="rId13"/>
    <p:sldId id="335" r:id="rId14"/>
    <p:sldId id="341" r:id="rId15"/>
    <p:sldId id="342" r:id="rId16"/>
    <p:sldId id="343" r:id="rId17"/>
    <p:sldId id="336" r:id="rId18"/>
    <p:sldId id="344" r:id="rId19"/>
    <p:sldId id="338" r:id="rId20"/>
    <p:sldId id="33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336A4-13F3-4FA5-9CB1-D4CCAA07BAFB}">
          <p14:sldIdLst>
            <p14:sldId id="325"/>
            <p14:sldId id="326"/>
            <p14:sldId id="340"/>
            <p14:sldId id="327"/>
            <p14:sldId id="328"/>
            <p14:sldId id="329"/>
            <p14:sldId id="330"/>
            <p14:sldId id="331"/>
            <p14:sldId id="333"/>
            <p14:sldId id="335"/>
            <p14:sldId id="341"/>
            <p14:sldId id="342"/>
            <p14:sldId id="343"/>
            <p14:sldId id="336"/>
            <p14:sldId id="344"/>
            <p14:sldId id="338"/>
            <p14:sldId id="339"/>
          </p14:sldIdLst>
        </p14:section>
      </p14:sectionLst>
    </p:ex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CE1"/>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205" autoAdjust="0"/>
  </p:normalViewPr>
  <p:slideViewPr>
    <p:cSldViewPr snapToGrid="0">
      <p:cViewPr varScale="1">
        <p:scale>
          <a:sx n="72" d="100"/>
          <a:sy n="72" d="100"/>
        </p:scale>
        <p:origin x="666" y="7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11/22/2023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ecisionstats.com/2015/04/14/random-thoughts-on-cryptography/" TargetMode="External"/><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hyperlink" Target="http://puzzling.stackexchange.com/questions/25931/unsolved-mysteries-krypto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lu.ee/~sirvir/Leadership/The%20Concept%20of%20Leadership/julius_caesar.html"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pngall.com/keys-png/download/58230" TargetMode="External"/><Relationship Id="rId7"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PencilSketch/>
                    </a14:imgEffect>
                    <a14:imgEffect>
                      <a14:saturation sat="33000"/>
                    </a14:imgEffect>
                  </a14:imgLayer>
                </a14:imgProps>
              </a:ext>
            </a:extLst>
          </a:blip>
          <a:srcRect/>
          <a:stretch/>
        </p:blipFill>
        <p:spPr>
          <a:xfrm>
            <a:off x="3561601" y="758952"/>
            <a:ext cx="5068799" cy="5029200"/>
          </a:xfrm>
          <a:effectLst>
            <a:glow>
              <a:schemeClr val="accent1">
                <a:alpha val="57000"/>
              </a:schemeClr>
            </a:glow>
            <a:outerShdw blurRad="508000" dist="50800" dir="5400000" algn="ctr" rotWithShape="0">
              <a:srgbClr val="000000">
                <a:alpha val="47000"/>
              </a:srgbClr>
            </a:outerShdw>
            <a:reflection blurRad="546100" stA="0" endPos="65000" dist="50800" dir="5400000" sy="-100000" algn="bl" rotWithShape="0"/>
            <a:softEdge rad="660400"/>
          </a:effectLst>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563757"/>
            <a:ext cx="10515600" cy="3843130"/>
          </a:xfrm>
        </p:spPr>
        <p:txBody>
          <a:bodyPr/>
          <a:lstStyle/>
          <a:p>
            <a:r>
              <a:rPr lang="en-IN" sz="3200" b="1" dirty="0">
                <a:solidFill>
                  <a:schemeClr val="tx1">
                    <a:lumMod val="95000"/>
                    <a:lumOff val="5000"/>
                  </a:schemeClr>
                </a:solidFill>
                <a:effectLst/>
                <a:latin typeface="Times New Roman" panose="02020603050405020304" pitchFamily="18" charset="0"/>
                <a:ea typeface="Calibri" panose="020F0502020204030204" pitchFamily="34" charset="0"/>
              </a:rPr>
              <a:t>Encryption and Decryption of Text By Using Caesar Cipher</a:t>
            </a:r>
            <a:r>
              <a:rPr lang="en-IN" sz="1800" b="1" dirty="0">
                <a:solidFill>
                  <a:schemeClr val="tx1">
                    <a:lumMod val="95000"/>
                    <a:lumOff val="5000"/>
                  </a:schemeClr>
                </a:solidFill>
                <a:effectLst/>
                <a:latin typeface="Times New Roman" panose="02020603050405020304" pitchFamily="18" charset="0"/>
                <a:ea typeface="Calibri" panose="020F0502020204030204" pitchFamily="34" charset="0"/>
              </a:rPr>
              <a:t>.</a:t>
            </a:r>
            <a:endParaRPr lang="en-US" dirty="0">
              <a:solidFill>
                <a:schemeClr val="tx1">
                  <a:lumMod val="95000"/>
                  <a:lumOff val="5000"/>
                </a:schemeClr>
              </a:solidFill>
            </a:endParaRP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en-US" b="1" dirty="0"/>
              <a:t>Vignesh K r</a:t>
            </a:r>
            <a:r>
              <a:rPr lang="en-US" dirty="0"/>
              <a:t>​</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327E6-13FB-2F71-A207-72E15A0136DB}"/>
              </a:ext>
            </a:extLst>
          </p:cNvPr>
          <p:cNvSpPr>
            <a:spLocks noGrp="1"/>
          </p:cNvSpPr>
          <p:nvPr>
            <p:ph type="title"/>
          </p:nvPr>
        </p:nvSpPr>
        <p:spPr>
          <a:xfrm>
            <a:off x="993912" y="5432548"/>
            <a:ext cx="3526405" cy="587252"/>
          </a:xfrm>
        </p:spPr>
        <p:txBody>
          <a:bodyPr/>
          <a:lstStyle/>
          <a:p>
            <a:r>
              <a:rPr lang="en-US" dirty="0"/>
              <a:t>Timeline </a:t>
            </a:r>
          </a:p>
        </p:txBody>
      </p:sp>
      <p:pic>
        <p:nvPicPr>
          <p:cNvPr id="21" name="Content Placeholder 25">
            <a:extLst>
              <a:ext uri="{FF2B5EF4-FFF2-40B4-BE49-F238E27FC236}">
                <a16:creationId xmlns:a16="http://schemas.microsoft.com/office/drawing/2014/main" id="{FE365C49-5FBF-04F7-2612-59A6D6F84C37}"/>
              </a:ext>
            </a:extLst>
          </p:cNvPr>
          <p:cNvPicPr>
            <a:picLocks noGrp="1" noChangeAspect="1"/>
          </p:cNvPicPr>
          <p:nvPr>
            <p:ph type="pic" sz="quarter" idx="30"/>
          </p:nvPr>
        </p:nvPicPr>
        <p:blipFill>
          <a:blip r:embed="rId2"/>
          <a:srcRect/>
          <a:stretch/>
        </p:blipFill>
        <p:spPr>
          <a:xfrm>
            <a:off x="877823" y="0"/>
            <a:ext cx="10759681" cy="168249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2700">
            <a:solidFill>
              <a:schemeClr val="tx1"/>
            </a:solidFill>
          </a:ln>
          <a:effectLst>
            <a:outerShdw blurRad="50800" dist="38100" dir="5400000" algn="t" rotWithShape="0">
              <a:prstClr val="black">
                <a:alpha val="40000"/>
              </a:prstClr>
            </a:outerShdw>
            <a:softEdge rad="317500"/>
          </a:effectLst>
        </p:spPr>
      </p:pic>
      <p:sp>
        <p:nvSpPr>
          <p:cNvPr id="22" name="Rectangle 21">
            <a:extLst>
              <a:ext uri="{FF2B5EF4-FFF2-40B4-BE49-F238E27FC236}">
                <a16:creationId xmlns:a16="http://schemas.microsoft.com/office/drawing/2014/main" id="{F6BA20C7-F48C-429D-2FA7-B7B83A800FA9}"/>
              </a:ext>
              <a:ext uri="{C183D7F6-B498-43B3-948B-1728B52AA6E4}">
                <adec:decorative xmlns:adec="http://schemas.microsoft.com/office/drawing/2017/decorative" val="1"/>
              </a:ext>
            </a:extLst>
          </p:cNvPr>
          <p:cNvSpPr/>
          <p:nvPr/>
        </p:nvSpPr>
        <p:spPr>
          <a:xfrm>
            <a:off x="-1" y="0"/>
            <a:ext cx="2285995" cy="1685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0BE788E-706D-5D5C-B17F-51759A2CC61A}"/>
              </a:ext>
            </a:extLst>
          </p:cNvPr>
          <p:cNvSpPr>
            <a:spLocks noGrp="1"/>
          </p:cNvSpPr>
          <p:nvPr>
            <p:ph type="ftr" sz="quarter" idx="11"/>
          </p:nvPr>
        </p:nvSpPr>
        <p:spPr/>
        <p:txBody>
          <a:bodyPr/>
          <a:lstStyle/>
          <a:p>
            <a:r>
              <a:rPr lang="en-US" dirty="0"/>
              <a:t>Caesar cipher</a:t>
            </a:r>
          </a:p>
        </p:txBody>
      </p:sp>
      <p:sp>
        <p:nvSpPr>
          <p:cNvPr id="4" name="Slide Number Placeholder 3">
            <a:extLst>
              <a:ext uri="{FF2B5EF4-FFF2-40B4-BE49-F238E27FC236}">
                <a16:creationId xmlns:a16="http://schemas.microsoft.com/office/drawing/2014/main" id="{A9519E8E-7F0D-C4E6-CC87-3F8B896EF0E1}"/>
              </a:ext>
            </a:extLst>
          </p:cNvPr>
          <p:cNvSpPr>
            <a:spLocks noGrp="1"/>
          </p:cNvSpPr>
          <p:nvPr>
            <p:ph type="sldNum" sz="quarter" idx="10"/>
          </p:nvPr>
        </p:nvSpPr>
        <p:spPr/>
        <p:txBody>
          <a:bodyPr/>
          <a:lstStyle/>
          <a:p>
            <a:fld id="{75DF2D63-3FF5-D547-96B9-BE9CCD1ABA58}" type="slidenum">
              <a:rPr lang="en-US" smtClean="0"/>
              <a:pPr/>
              <a:t>10</a:t>
            </a:fld>
            <a:endParaRPr lang="en-US" dirty="0"/>
          </a:p>
        </p:txBody>
      </p:sp>
      <p:sp>
        <p:nvSpPr>
          <p:cNvPr id="82" name="Text Placeholder 81">
            <a:extLst>
              <a:ext uri="{FF2B5EF4-FFF2-40B4-BE49-F238E27FC236}">
                <a16:creationId xmlns:a16="http://schemas.microsoft.com/office/drawing/2014/main" id="{2E1F38AB-E038-4CD1-618A-52B12F7A4BB5}"/>
              </a:ext>
            </a:extLst>
          </p:cNvPr>
          <p:cNvSpPr>
            <a:spLocks noGrp="1"/>
          </p:cNvSpPr>
          <p:nvPr>
            <p:ph type="body" sz="quarter" idx="32"/>
          </p:nvPr>
        </p:nvSpPr>
        <p:spPr/>
        <p:txBody>
          <a:bodyPr/>
          <a:lstStyle/>
          <a:p>
            <a:endParaRPr lang="en-US" dirty="0"/>
          </a:p>
        </p:txBody>
      </p:sp>
      <p:sp>
        <p:nvSpPr>
          <p:cNvPr id="6" name="Text Placeholder 5">
            <a:extLst>
              <a:ext uri="{FF2B5EF4-FFF2-40B4-BE49-F238E27FC236}">
                <a16:creationId xmlns:a16="http://schemas.microsoft.com/office/drawing/2014/main" id="{D0A77C80-D935-F537-F818-8C03F02AF5D4}"/>
              </a:ext>
            </a:extLst>
          </p:cNvPr>
          <p:cNvSpPr>
            <a:spLocks noGrp="1"/>
          </p:cNvSpPr>
          <p:nvPr>
            <p:ph type="body" sz="quarter" idx="16"/>
          </p:nvPr>
        </p:nvSpPr>
        <p:spPr>
          <a:xfrm>
            <a:off x="877824" y="3050218"/>
            <a:ext cx="1408170" cy="871778"/>
          </a:xfrm>
        </p:spPr>
        <p:txBody>
          <a:bodyPr/>
          <a:lstStyle/>
          <a:p>
            <a:r>
              <a:rPr lang="en-US" b="1" i="0" dirty="0">
                <a:effectLst/>
                <a:latin typeface="Söhne"/>
              </a:rPr>
              <a:t>Around 58–50 BCE to 44 BCE:</a:t>
            </a:r>
            <a:endParaRPr lang="en-US" dirty="0"/>
          </a:p>
        </p:txBody>
      </p:sp>
      <p:sp>
        <p:nvSpPr>
          <p:cNvPr id="11" name="Text Placeholder 10">
            <a:extLst>
              <a:ext uri="{FF2B5EF4-FFF2-40B4-BE49-F238E27FC236}">
                <a16:creationId xmlns:a16="http://schemas.microsoft.com/office/drawing/2014/main" id="{9E703999-0627-E209-2471-30DBE4AD3C40}"/>
              </a:ext>
            </a:extLst>
          </p:cNvPr>
          <p:cNvSpPr>
            <a:spLocks noGrp="1"/>
          </p:cNvSpPr>
          <p:nvPr>
            <p:ph type="body" sz="quarter" idx="17"/>
          </p:nvPr>
        </p:nvSpPr>
        <p:spPr>
          <a:xfrm>
            <a:off x="877824" y="3921996"/>
            <a:ext cx="1408170" cy="1507506"/>
          </a:xfrm>
        </p:spPr>
        <p:txBody>
          <a:bodyPr/>
          <a:lstStyle/>
          <a:p>
            <a:pPr lvl="0"/>
            <a:r>
              <a:rPr lang="en-US" b="0" i="0" dirty="0">
                <a:solidFill>
                  <a:srgbClr val="0F0F0F"/>
                </a:solidFill>
                <a:effectLst/>
                <a:latin typeface="Söhne"/>
              </a:rPr>
              <a:t>The Caesar Cipher is believed to have been used by Julius Caesar for military communications during his campaigns.</a:t>
            </a:r>
            <a:endParaRPr lang="en-US" dirty="0"/>
          </a:p>
          <a:p>
            <a:endParaRPr lang="en-US" dirty="0"/>
          </a:p>
        </p:txBody>
      </p:sp>
      <p:sp>
        <p:nvSpPr>
          <p:cNvPr id="81" name="Text Placeholder 80">
            <a:extLst>
              <a:ext uri="{FF2B5EF4-FFF2-40B4-BE49-F238E27FC236}">
                <a16:creationId xmlns:a16="http://schemas.microsoft.com/office/drawing/2014/main" id="{F670FB6E-8396-CF15-B901-347F21C06620}"/>
              </a:ext>
            </a:extLst>
          </p:cNvPr>
          <p:cNvSpPr>
            <a:spLocks noGrp="1"/>
          </p:cNvSpPr>
          <p:nvPr>
            <p:ph type="body" sz="quarter" idx="31"/>
          </p:nvPr>
        </p:nvSpPr>
        <p:spPr/>
        <p:txBody>
          <a:bodyPr/>
          <a:lstStyle/>
          <a:p>
            <a:endParaRPr lang="en-US" dirty="0"/>
          </a:p>
        </p:txBody>
      </p:sp>
      <p:sp>
        <p:nvSpPr>
          <p:cNvPr id="7" name="Text Placeholder 6">
            <a:extLst>
              <a:ext uri="{FF2B5EF4-FFF2-40B4-BE49-F238E27FC236}">
                <a16:creationId xmlns:a16="http://schemas.microsoft.com/office/drawing/2014/main" id="{CB9A58C4-B167-911B-151E-289752AE22A4}"/>
              </a:ext>
            </a:extLst>
          </p:cNvPr>
          <p:cNvSpPr>
            <a:spLocks noGrp="1"/>
          </p:cNvSpPr>
          <p:nvPr>
            <p:ph type="body" sz="quarter" idx="18"/>
          </p:nvPr>
        </p:nvSpPr>
        <p:spPr>
          <a:xfrm>
            <a:off x="2924048" y="3050219"/>
            <a:ext cx="1408170" cy="713042"/>
          </a:xfrm>
        </p:spPr>
        <p:txBody>
          <a:bodyPr/>
          <a:lstStyle/>
          <a:p>
            <a:r>
              <a:rPr lang="en-IN" b="1" i="0" dirty="0">
                <a:effectLst/>
                <a:latin typeface="Söhne"/>
              </a:rPr>
              <a:t>After 44 BCE:</a:t>
            </a:r>
            <a:endParaRPr lang="en-US" dirty="0"/>
          </a:p>
        </p:txBody>
      </p:sp>
      <p:sp>
        <p:nvSpPr>
          <p:cNvPr id="12" name="Text Placeholder 11">
            <a:extLst>
              <a:ext uri="{FF2B5EF4-FFF2-40B4-BE49-F238E27FC236}">
                <a16:creationId xmlns:a16="http://schemas.microsoft.com/office/drawing/2014/main" id="{C5EC4B8C-DA99-ED1F-A340-C03D85FEEB16}"/>
              </a:ext>
            </a:extLst>
          </p:cNvPr>
          <p:cNvSpPr>
            <a:spLocks noGrp="1"/>
          </p:cNvSpPr>
          <p:nvPr>
            <p:ph type="body" sz="quarter" idx="19"/>
          </p:nvPr>
        </p:nvSpPr>
        <p:spPr>
          <a:xfrm>
            <a:off x="2451652" y="3803904"/>
            <a:ext cx="1524001" cy="1469908"/>
          </a:xfrm>
        </p:spPr>
        <p:txBody>
          <a:bodyPr/>
          <a:lstStyle/>
          <a:p>
            <a:pPr marL="457200" lvl="1" indent="0" algn="l">
              <a:buNone/>
            </a:pPr>
            <a:r>
              <a:rPr lang="en-US" sz="1400" b="0" i="0" dirty="0">
                <a:effectLst/>
                <a:latin typeface="Söhne"/>
              </a:rPr>
              <a:t>The Caesar Cipher's usage becomes less prominent in historical records.</a:t>
            </a:r>
          </a:p>
          <a:p>
            <a:br>
              <a:rPr lang="en-US" dirty="0"/>
            </a:br>
            <a:endParaRPr lang="en-US" dirty="0"/>
          </a:p>
        </p:txBody>
      </p:sp>
      <p:sp>
        <p:nvSpPr>
          <p:cNvPr id="83" name="Text Placeholder 82">
            <a:extLst>
              <a:ext uri="{FF2B5EF4-FFF2-40B4-BE49-F238E27FC236}">
                <a16:creationId xmlns:a16="http://schemas.microsoft.com/office/drawing/2014/main" id="{D1FC7473-B976-1C94-F51C-63C1354C6881}"/>
              </a:ext>
            </a:extLst>
          </p:cNvPr>
          <p:cNvSpPr>
            <a:spLocks noGrp="1"/>
          </p:cNvSpPr>
          <p:nvPr>
            <p:ph type="body" sz="quarter" idx="33"/>
          </p:nvPr>
        </p:nvSpPr>
        <p:spPr/>
        <p:txBody>
          <a:bodyPr/>
          <a:lstStyle/>
          <a:p>
            <a:endParaRPr lang="en-US" dirty="0"/>
          </a:p>
        </p:txBody>
      </p:sp>
      <p:sp>
        <p:nvSpPr>
          <p:cNvPr id="8" name="Text Placeholder 7">
            <a:extLst>
              <a:ext uri="{FF2B5EF4-FFF2-40B4-BE49-F238E27FC236}">
                <a16:creationId xmlns:a16="http://schemas.microsoft.com/office/drawing/2014/main" id="{CE2FC2AA-1AF5-2B4E-0A3F-ADBC8EED82AE}"/>
              </a:ext>
            </a:extLst>
          </p:cNvPr>
          <p:cNvSpPr>
            <a:spLocks noGrp="1"/>
          </p:cNvSpPr>
          <p:nvPr>
            <p:ph type="body" sz="quarter" idx="20"/>
          </p:nvPr>
        </p:nvSpPr>
        <p:spPr>
          <a:xfrm>
            <a:off x="4613708" y="3050219"/>
            <a:ext cx="1620520" cy="1260488"/>
          </a:xfrm>
        </p:spPr>
        <p:txBody>
          <a:bodyPr/>
          <a:lstStyle/>
          <a:p>
            <a:r>
              <a:rPr lang="en-US" b="1" i="0" dirty="0">
                <a:effectLst/>
                <a:latin typeface="Söhne"/>
              </a:rPr>
              <a:t>Late 19th Century to Early 20th Century:</a:t>
            </a:r>
            <a:endParaRPr lang="en-US" dirty="0"/>
          </a:p>
        </p:txBody>
      </p:sp>
      <p:sp>
        <p:nvSpPr>
          <p:cNvPr id="13" name="Text Placeholder 12">
            <a:extLst>
              <a:ext uri="{FF2B5EF4-FFF2-40B4-BE49-F238E27FC236}">
                <a16:creationId xmlns:a16="http://schemas.microsoft.com/office/drawing/2014/main" id="{2F88EBF3-B74B-2BAE-FD85-77076F5567F5}"/>
              </a:ext>
            </a:extLst>
          </p:cNvPr>
          <p:cNvSpPr>
            <a:spLocks noGrp="1"/>
          </p:cNvSpPr>
          <p:nvPr>
            <p:ph type="body" sz="quarter" idx="21"/>
          </p:nvPr>
        </p:nvSpPr>
        <p:spPr>
          <a:xfrm>
            <a:off x="4613707" y="4310707"/>
            <a:ext cx="1482293" cy="2434649"/>
          </a:xfrm>
        </p:spPr>
        <p:txBody>
          <a:bodyPr/>
          <a:lstStyle/>
          <a:p>
            <a:pPr lvl="0"/>
            <a:r>
              <a:rPr lang="en-US" b="0" i="0" dirty="0">
                <a:solidFill>
                  <a:srgbClr val="0F0F0F"/>
                </a:solidFill>
                <a:effectLst/>
                <a:latin typeface="Söhne"/>
              </a:rPr>
              <a:t>Revival of interest in historical ciphers, including the Caesar Cipher, with the development of cryptography as a formal field of study.</a:t>
            </a:r>
            <a:endParaRPr lang="en-US" dirty="0"/>
          </a:p>
        </p:txBody>
      </p:sp>
      <p:sp>
        <p:nvSpPr>
          <p:cNvPr id="84" name="Text Placeholder 83">
            <a:extLst>
              <a:ext uri="{FF2B5EF4-FFF2-40B4-BE49-F238E27FC236}">
                <a16:creationId xmlns:a16="http://schemas.microsoft.com/office/drawing/2014/main" id="{3FE9BB50-1FAA-348B-F236-D51B9527BE3B}"/>
              </a:ext>
            </a:extLst>
          </p:cNvPr>
          <p:cNvSpPr>
            <a:spLocks noGrp="1"/>
          </p:cNvSpPr>
          <p:nvPr>
            <p:ph type="body" sz="quarter" idx="34"/>
          </p:nvPr>
        </p:nvSpPr>
        <p:spPr/>
        <p:txBody>
          <a:bodyPr/>
          <a:lstStyle/>
          <a:p>
            <a:endParaRPr lang="en-US" dirty="0"/>
          </a:p>
        </p:txBody>
      </p:sp>
      <p:sp>
        <p:nvSpPr>
          <p:cNvPr id="9" name="Text Placeholder 8">
            <a:extLst>
              <a:ext uri="{FF2B5EF4-FFF2-40B4-BE49-F238E27FC236}">
                <a16:creationId xmlns:a16="http://schemas.microsoft.com/office/drawing/2014/main" id="{94E29500-4B8C-7CD9-C95A-3169C7062B63}"/>
              </a:ext>
            </a:extLst>
          </p:cNvPr>
          <p:cNvSpPr>
            <a:spLocks noGrp="1"/>
          </p:cNvSpPr>
          <p:nvPr>
            <p:ph type="body" sz="quarter" idx="22"/>
          </p:nvPr>
        </p:nvSpPr>
        <p:spPr>
          <a:xfrm>
            <a:off x="6872283" y="3050218"/>
            <a:ext cx="1689659" cy="713042"/>
          </a:xfrm>
        </p:spPr>
        <p:txBody>
          <a:bodyPr/>
          <a:lstStyle/>
          <a:p>
            <a:r>
              <a:rPr lang="en-IN" b="1" i="0" dirty="0">
                <a:effectLst/>
                <a:latin typeface="Söhne"/>
              </a:rPr>
              <a:t>20th Century Onward:</a:t>
            </a:r>
            <a:endParaRPr lang="en-US" dirty="0"/>
          </a:p>
        </p:txBody>
      </p:sp>
      <p:sp>
        <p:nvSpPr>
          <p:cNvPr id="14" name="Text Placeholder 13">
            <a:extLst>
              <a:ext uri="{FF2B5EF4-FFF2-40B4-BE49-F238E27FC236}">
                <a16:creationId xmlns:a16="http://schemas.microsoft.com/office/drawing/2014/main" id="{24E8877F-2403-58C2-433E-442614700804}"/>
              </a:ext>
            </a:extLst>
          </p:cNvPr>
          <p:cNvSpPr>
            <a:spLocks noGrp="1"/>
          </p:cNvSpPr>
          <p:nvPr>
            <p:ph type="body" sz="quarter" idx="23"/>
          </p:nvPr>
        </p:nvSpPr>
        <p:spPr>
          <a:xfrm>
            <a:off x="6872283" y="4006460"/>
            <a:ext cx="1689659" cy="1572705"/>
          </a:xfrm>
        </p:spPr>
        <p:txBody>
          <a:bodyPr/>
          <a:lstStyle/>
          <a:p>
            <a:r>
              <a:rPr lang="en-US" b="0" i="0" dirty="0">
                <a:solidFill>
                  <a:srgbClr val="0F0F0F"/>
                </a:solidFill>
                <a:effectLst/>
                <a:latin typeface="Söhne"/>
              </a:rPr>
              <a:t>The Caesar Cipher is frequently used as an introductory example in cryptography courses due to its simplicity.</a:t>
            </a:r>
            <a:endParaRPr lang="en-US" dirty="0"/>
          </a:p>
        </p:txBody>
      </p:sp>
      <p:sp>
        <p:nvSpPr>
          <p:cNvPr id="85" name="Text Placeholder 84">
            <a:extLst>
              <a:ext uri="{FF2B5EF4-FFF2-40B4-BE49-F238E27FC236}">
                <a16:creationId xmlns:a16="http://schemas.microsoft.com/office/drawing/2014/main" id="{158572BB-F863-F698-0C6D-57D4F3772E56}"/>
              </a:ext>
            </a:extLst>
          </p:cNvPr>
          <p:cNvSpPr>
            <a:spLocks noGrp="1"/>
          </p:cNvSpPr>
          <p:nvPr>
            <p:ph type="body" sz="quarter" idx="35"/>
          </p:nvPr>
        </p:nvSpPr>
        <p:spPr/>
        <p:txBody>
          <a:bodyPr/>
          <a:lstStyle/>
          <a:p>
            <a:endParaRPr lang="en-US" dirty="0"/>
          </a:p>
        </p:txBody>
      </p:sp>
      <p:sp>
        <p:nvSpPr>
          <p:cNvPr id="10" name="Text Placeholder 9">
            <a:extLst>
              <a:ext uri="{FF2B5EF4-FFF2-40B4-BE49-F238E27FC236}">
                <a16:creationId xmlns:a16="http://schemas.microsoft.com/office/drawing/2014/main" id="{F9A6F37A-B065-126D-BAD3-C956D8BD8717}"/>
              </a:ext>
            </a:extLst>
          </p:cNvPr>
          <p:cNvSpPr>
            <a:spLocks noGrp="1"/>
          </p:cNvSpPr>
          <p:nvPr>
            <p:ph type="body" sz="quarter" idx="28"/>
          </p:nvPr>
        </p:nvSpPr>
        <p:spPr>
          <a:xfrm>
            <a:off x="8918507" y="3167270"/>
            <a:ext cx="2023813" cy="595990"/>
          </a:xfrm>
        </p:spPr>
        <p:txBody>
          <a:bodyPr/>
          <a:lstStyle/>
          <a:p>
            <a:r>
              <a:rPr lang="en-IN" b="1" i="0" dirty="0">
                <a:effectLst/>
                <a:latin typeface="Söhne"/>
              </a:rPr>
              <a:t>Present Day:</a:t>
            </a:r>
            <a:endParaRPr lang="en-US" dirty="0"/>
          </a:p>
        </p:txBody>
      </p:sp>
      <p:sp>
        <p:nvSpPr>
          <p:cNvPr id="15" name="Text Placeholder 14">
            <a:extLst>
              <a:ext uri="{FF2B5EF4-FFF2-40B4-BE49-F238E27FC236}">
                <a16:creationId xmlns:a16="http://schemas.microsoft.com/office/drawing/2014/main" id="{9AE2A7F3-EC70-CDB1-A10E-1EEDBFBDD571}"/>
              </a:ext>
            </a:extLst>
          </p:cNvPr>
          <p:cNvSpPr>
            <a:spLocks noGrp="1"/>
          </p:cNvSpPr>
          <p:nvPr>
            <p:ph type="body" sz="quarter" idx="29"/>
          </p:nvPr>
        </p:nvSpPr>
        <p:spPr>
          <a:xfrm>
            <a:off x="8918507" y="3686415"/>
            <a:ext cx="1713491" cy="1998767"/>
          </a:xfrm>
        </p:spPr>
        <p:txBody>
          <a:bodyPr/>
          <a:lstStyle/>
          <a:p>
            <a:pPr lvl="0"/>
            <a:r>
              <a:rPr lang="en-US" b="0" i="0" dirty="0">
                <a:solidFill>
                  <a:srgbClr val="0F0F0F"/>
                </a:solidFill>
                <a:effectLst/>
                <a:latin typeface="Söhne"/>
              </a:rPr>
              <a:t>The Caesar Cipher is occasionally used in puzzle games, educational settings, and as a historical example, but it is not considered secure for practical cryptographic applications.</a:t>
            </a:r>
            <a:endParaRPr lang="en-US" dirty="0"/>
          </a:p>
        </p:txBody>
      </p:sp>
    </p:spTree>
    <p:extLst>
      <p:ext uri="{BB962C8B-B14F-4D97-AF65-F5344CB8AC3E}">
        <p14:creationId xmlns:p14="http://schemas.microsoft.com/office/powerpoint/2010/main" val="75888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DEB349-67E5-4BC2-A86A-E4E97F177D2B}"/>
              </a:ext>
            </a:extLst>
          </p:cNvPr>
          <p:cNvSpPr>
            <a:spLocks noGrp="1"/>
          </p:cNvSpPr>
          <p:nvPr>
            <p:ph idx="1"/>
          </p:nvPr>
        </p:nvSpPr>
        <p:spPr>
          <a:xfrm>
            <a:off x="1295400" y="1497496"/>
            <a:ext cx="9820656" cy="4710993"/>
          </a:xfrm>
        </p:spPr>
        <p:txBody>
          <a:bodyPr/>
          <a:lstStyle/>
          <a:p>
            <a:pPr marL="0" indent="0" algn="just">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Implementing the Caesar Cipher involves creating algorithms for both encryption and decryption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SOFTWARE REQUIREMENT: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a:lnSpc>
                <a:spcPct val="150000"/>
              </a:lnSpc>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SOFTWARE: Apache NetBeans IDE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LANGUAGE: Java</a:t>
            </a:r>
          </a:p>
          <a:p>
            <a:pPr marL="0" lvl="0" indent="0" algn="ctr">
              <a:lnSpc>
                <a:spcPct val="150000"/>
              </a:lnSpc>
              <a:spcAft>
                <a:spcPts val="800"/>
              </a:spcAft>
              <a:buNone/>
            </a:pPr>
            <a:r>
              <a:rPr lang="en-IN" sz="1800" dirty="0">
                <a:solidFill>
                  <a:srgbClr val="0F0F0F"/>
                </a:solidFill>
                <a:latin typeface="Times New Roman" panose="02020603050405020304" pitchFamily="18" charset="0"/>
                <a:ea typeface="Calibri" panose="020F0502020204030204" pitchFamily="34" charset="0"/>
                <a:cs typeface="Times New Roman" panose="02020603050405020304" pitchFamily="18" charset="0"/>
              </a:rPr>
              <a:t>OPERATING SYSTEM : Windows 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In this Java Implementation: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cenc.java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file shifts each alphabetic character in the plaintext by the specified shift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cdec.java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utilizes the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cenc.java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with a negative shift value to reverse the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3" name="Slide Number Placeholder 2">
            <a:extLst>
              <a:ext uri="{FF2B5EF4-FFF2-40B4-BE49-F238E27FC236}">
                <a16:creationId xmlns:a16="http://schemas.microsoft.com/office/drawing/2014/main" id="{E9309DBA-47F6-433C-86E9-FE10E33EC4AD}"/>
              </a:ext>
            </a:extLst>
          </p:cNvPr>
          <p:cNvSpPr>
            <a:spLocks noGrp="1"/>
          </p:cNvSpPr>
          <p:nvPr>
            <p:ph type="sldNum" sz="quarter" idx="11"/>
          </p:nvPr>
        </p:nvSpPr>
        <p:spPr/>
        <p:txBody>
          <a:bodyPr/>
          <a:lstStyle/>
          <a:p>
            <a:fld id="{75DF2D63-3FF5-D547-96B9-BE9CCD1ABA58}" type="slidenum">
              <a:rPr lang="en-US" smtClean="0"/>
              <a:t>11</a:t>
            </a:fld>
            <a:endParaRPr lang="en-US" dirty="0"/>
          </a:p>
        </p:txBody>
      </p:sp>
      <p:sp>
        <p:nvSpPr>
          <p:cNvPr id="4" name="Footer Placeholder 3">
            <a:extLst>
              <a:ext uri="{FF2B5EF4-FFF2-40B4-BE49-F238E27FC236}">
                <a16:creationId xmlns:a16="http://schemas.microsoft.com/office/drawing/2014/main" id="{48E2183B-8D0A-4B9D-B716-5554117B0FDA}"/>
              </a:ext>
            </a:extLst>
          </p:cNvPr>
          <p:cNvSpPr>
            <a:spLocks noGrp="1"/>
          </p:cNvSpPr>
          <p:nvPr>
            <p:ph type="ftr" sz="quarter" idx="12"/>
          </p:nvPr>
        </p:nvSpPr>
        <p:spPr/>
        <p:txBody>
          <a:bodyPr/>
          <a:lstStyle/>
          <a:p>
            <a:r>
              <a:rPr lang="en-US" dirty="0"/>
              <a:t>Caesar cipher</a:t>
            </a:r>
          </a:p>
        </p:txBody>
      </p:sp>
      <p:sp>
        <p:nvSpPr>
          <p:cNvPr id="7" name="Title 6">
            <a:extLst>
              <a:ext uri="{FF2B5EF4-FFF2-40B4-BE49-F238E27FC236}">
                <a16:creationId xmlns:a16="http://schemas.microsoft.com/office/drawing/2014/main" id="{663F0E11-CDA1-40DE-A2BE-FC77A807952D}"/>
              </a:ext>
            </a:extLst>
          </p:cNvPr>
          <p:cNvSpPr>
            <a:spLocks noGrp="1"/>
          </p:cNvSpPr>
          <p:nvPr>
            <p:ph type="title"/>
          </p:nvPr>
        </p:nvSpPr>
        <p:spPr/>
        <p:txBody>
          <a:bodyPr/>
          <a:lstStyle/>
          <a:p>
            <a:r>
              <a:rPr lang="en-IN" sz="4400" dirty="0">
                <a:effectLst/>
                <a:ea typeface="Calibri" panose="020F0502020204030204" pitchFamily="34" charset="0"/>
                <a:cs typeface="Times New Roman" panose="02020603050405020304" pitchFamily="18" charset="0"/>
              </a:rPr>
              <a:t>IMPLEMENTATION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8" name="Minus Sign 7">
            <a:extLst>
              <a:ext uri="{FF2B5EF4-FFF2-40B4-BE49-F238E27FC236}">
                <a16:creationId xmlns:a16="http://schemas.microsoft.com/office/drawing/2014/main" id="{52569F71-BCB0-4E8A-A923-A061659F6BE6}"/>
              </a:ext>
            </a:extLst>
          </p:cNvPr>
          <p:cNvSpPr/>
          <p:nvPr/>
        </p:nvSpPr>
        <p:spPr>
          <a:xfrm>
            <a:off x="1232454" y="1232453"/>
            <a:ext cx="914399" cy="27829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142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DEB349-67E5-4BC2-A86A-E4E97F177D2B}"/>
              </a:ext>
            </a:extLst>
          </p:cNvPr>
          <p:cNvSpPr>
            <a:spLocks noGrp="1"/>
          </p:cNvSpPr>
          <p:nvPr>
            <p:ph idx="1"/>
          </p:nvPr>
        </p:nvSpPr>
        <p:spPr>
          <a:xfrm>
            <a:off x="1295399" y="654048"/>
            <a:ext cx="10342105" cy="5932282"/>
          </a:xfrm>
        </p:spPr>
        <p:txBody>
          <a:bodyPr/>
          <a:lstStyle/>
          <a:p>
            <a:pPr algn="just">
              <a:lnSpc>
                <a:spcPct val="150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Non - alphabetic characters are preserved in both encryption and   decryption.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Implementation usage demonstrates encrypting and decrypting  a  simple message with a shift value of 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3" name="Slide Number Placeholder 2">
            <a:extLst>
              <a:ext uri="{FF2B5EF4-FFF2-40B4-BE49-F238E27FC236}">
                <a16:creationId xmlns:a16="http://schemas.microsoft.com/office/drawing/2014/main" id="{E9309DBA-47F6-433C-86E9-FE10E33EC4AD}"/>
              </a:ext>
            </a:extLst>
          </p:cNvPr>
          <p:cNvSpPr>
            <a:spLocks noGrp="1"/>
          </p:cNvSpPr>
          <p:nvPr>
            <p:ph type="sldNum" sz="quarter" idx="11"/>
          </p:nvPr>
        </p:nvSpPr>
        <p:spPr/>
        <p:txBody>
          <a:bodyPr/>
          <a:lstStyle/>
          <a:p>
            <a:fld id="{75DF2D63-3FF5-D547-96B9-BE9CCD1ABA58}" type="slidenum">
              <a:rPr lang="en-US" smtClean="0"/>
              <a:t>12</a:t>
            </a:fld>
            <a:endParaRPr lang="en-US" dirty="0"/>
          </a:p>
        </p:txBody>
      </p:sp>
      <p:sp>
        <p:nvSpPr>
          <p:cNvPr id="4" name="Footer Placeholder 3">
            <a:extLst>
              <a:ext uri="{FF2B5EF4-FFF2-40B4-BE49-F238E27FC236}">
                <a16:creationId xmlns:a16="http://schemas.microsoft.com/office/drawing/2014/main" id="{48E2183B-8D0A-4B9D-B716-5554117B0FDA}"/>
              </a:ext>
            </a:extLst>
          </p:cNvPr>
          <p:cNvSpPr>
            <a:spLocks noGrp="1"/>
          </p:cNvSpPr>
          <p:nvPr>
            <p:ph type="ftr" sz="quarter" idx="12"/>
          </p:nvPr>
        </p:nvSpPr>
        <p:spPr/>
        <p:txBody>
          <a:bodyPr/>
          <a:lstStyle/>
          <a:p>
            <a:r>
              <a:rPr lang="en-US" dirty="0"/>
              <a:t>Caesar cipher</a:t>
            </a:r>
          </a:p>
        </p:txBody>
      </p:sp>
      <p:pic>
        <p:nvPicPr>
          <p:cNvPr id="9" name="Picture 8">
            <a:extLst>
              <a:ext uri="{FF2B5EF4-FFF2-40B4-BE49-F238E27FC236}">
                <a16:creationId xmlns:a16="http://schemas.microsoft.com/office/drawing/2014/main" id="{E208EF6F-8232-4D3D-B3C9-C8BB153FCDA1}"/>
              </a:ext>
            </a:extLst>
          </p:cNvPr>
          <p:cNvPicPr>
            <a:picLocks noChangeAspect="1"/>
          </p:cNvPicPr>
          <p:nvPr/>
        </p:nvPicPr>
        <p:blipFill>
          <a:blip r:embed="rId2"/>
          <a:stretch>
            <a:fillRect/>
          </a:stretch>
        </p:blipFill>
        <p:spPr>
          <a:xfrm>
            <a:off x="1161528" y="2170043"/>
            <a:ext cx="4311620" cy="2743199"/>
          </a:xfrm>
          <a:prstGeom prst="rect">
            <a:avLst/>
          </a:prstGeom>
        </p:spPr>
      </p:pic>
      <p:pic>
        <p:nvPicPr>
          <p:cNvPr id="11" name="Picture 10">
            <a:extLst>
              <a:ext uri="{FF2B5EF4-FFF2-40B4-BE49-F238E27FC236}">
                <a16:creationId xmlns:a16="http://schemas.microsoft.com/office/drawing/2014/main" id="{D97504B8-A430-41FC-B59E-694981A83893}"/>
              </a:ext>
            </a:extLst>
          </p:cNvPr>
          <p:cNvPicPr>
            <a:picLocks noChangeAspect="1"/>
          </p:cNvPicPr>
          <p:nvPr/>
        </p:nvPicPr>
        <p:blipFill>
          <a:blip r:embed="rId3"/>
          <a:stretch>
            <a:fillRect/>
          </a:stretch>
        </p:blipFill>
        <p:spPr>
          <a:xfrm>
            <a:off x="6188765" y="3101009"/>
            <a:ext cx="4585252" cy="2743200"/>
          </a:xfrm>
          <a:prstGeom prst="rect">
            <a:avLst/>
          </a:prstGeom>
        </p:spPr>
      </p:pic>
    </p:spTree>
    <p:extLst>
      <p:ext uri="{BB962C8B-B14F-4D97-AF65-F5344CB8AC3E}">
        <p14:creationId xmlns:p14="http://schemas.microsoft.com/office/powerpoint/2010/main" val="47821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DEB349-67E5-4BC2-A86A-E4E97F177D2B}"/>
              </a:ext>
            </a:extLst>
          </p:cNvPr>
          <p:cNvSpPr>
            <a:spLocks noGrp="1"/>
          </p:cNvSpPr>
          <p:nvPr>
            <p:ph idx="1"/>
          </p:nvPr>
        </p:nvSpPr>
        <p:spPr>
          <a:xfrm>
            <a:off x="1295400" y="3591339"/>
            <a:ext cx="9820656" cy="1550504"/>
          </a:xfrm>
        </p:spPr>
        <p:txBody>
          <a:bodyPr/>
          <a:lstStyle/>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3" name="Slide Number Placeholder 2">
            <a:extLst>
              <a:ext uri="{FF2B5EF4-FFF2-40B4-BE49-F238E27FC236}">
                <a16:creationId xmlns:a16="http://schemas.microsoft.com/office/drawing/2014/main" id="{E9309DBA-47F6-433C-86E9-FE10E33EC4AD}"/>
              </a:ext>
            </a:extLst>
          </p:cNvPr>
          <p:cNvSpPr>
            <a:spLocks noGrp="1"/>
          </p:cNvSpPr>
          <p:nvPr>
            <p:ph type="sldNum" sz="quarter" idx="11"/>
          </p:nvPr>
        </p:nvSpPr>
        <p:spPr/>
        <p:txBody>
          <a:bodyPr/>
          <a:lstStyle/>
          <a:p>
            <a:fld id="{75DF2D63-3FF5-D547-96B9-BE9CCD1ABA58}" type="slidenum">
              <a:rPr lang="en-US" smtClean="0"/>
              <a:t>13</a:t>
            </a:fld>
            <a:endParaRPr lang="en-US" dirty="0"/>
          </a:p>
        </p:txBody>
      </p:sp>
      <p:sp>
        <p:nvSpPr>
          <p:cNvPr id="4" name="Footer Placeholder 3">
            <a:extLst>
              <a:ext uri="{FF2B5EF4-FFF2-40B4-BE49-F238E27FC236}">
                <a16:creationId xmlns:a16="http://schemas.microsoft.com/office/drawing/2014/main" id="{48E2183B-8D0A-4B9D-B716-5554117B0FDA}"/>
              </a:ext>
            </a:extLst>
          </p:cNvPr>
          <p:cNvSpPr>
            <a:spLocks noGrp="1"/>
          </p:cNvSpPr>
          <p:nvPr>
            <p:ph type="ftr" sz="quarter" idx="12"/>
          </p:nvPr>
        </p:nvSpPr>
        <p:spPr/>
        <p:txBody>
          <a:bodyPr/>
          <a:lstStyle/>
          <a:p>
            <a:r>
              <a:rPr lang="en-US" dirty="0"/>
              <a:t>Caesar cipher</a:t>
            </a:r>
          </a:p>
        </p:txBody>
      </p:sp>
      <p:sp>
        <p:nvSpPr>
          <p:cNvPr id="12" name="TextBox 11">
            <a:extLst>
              <a:ext uri="{FF2B5EF4-FFF2-40B4-BE49-F238E27FC236}">
                <a16:creationId xmlns:a16="http://schemas.microsoft.com/office/drawing/2014/main" id="{408EC0C3-9E11-4B4D-BF4F-F7DA928B6A9C}"/>
              </a:ext>
            </a:extLst>
          </p:cNvPr>
          <p:cNvSpPr txBox="1"/>
          <p:nvPr/>
        </p:nvSpPr>
        <p:spPr>
          <a:xfrm>
            <a:off x="1314480" y="4770784"/>
            <a:ext cx="9658317" cy="878895"/>
          </a:xfrm>
          <a:prstGeom prst="rect">
            <a:avLst/>
          </a:prstGeom>
          <a:noFill/>
        </p:spPr>
        <p:txBody>
          <a:bodyPr wrap="square" rtlCol="0">
            <a:spAutoFit/>
          </a:bodyPr>
          <a:lstStyle/>
          <a:p>
            <a:pPr algn="just">
              <a:lnSpc>
                <a:spcPct val="150000"/>
              </a:lnSpc>
              <a:spcAft>
                <a:spcPts val="800"/>
              </a:spcAft>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Remember that this is a basic implementation for educational purposes. In real-world applications, more advanced encryption algorithms with larger key spaces are recommended for security.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5EC3CA74-8F44-401F-A067-F8E252BED496}"/>
              </a:ext>
            </a:extLst>
          </p:cNvPr>
          <p:cNvPicPr>
            <a:picLocks noChangeAspect="1"/>
          </p:cNvPicPr>
          <p:nvPr/>
        </p:nvPicPr>
        <p:blipFill>
          <a:blip r:embed="rId2"/>
          <a:stretch>
            <a:fillRect/>
          </a:stretch>
        </p:blipFill>
        <p:spPr>
          <a:xfrm>
            <a:off x="1524000" y="1086677"/>
            <a:ext cx="8574157" cy="3564835"/>
          </a:xfrm>
          <a:prstGeom prst="rect">
            <a:avLst/>
          </a:prstGeom>
        </p:spPr>
      </p:pic>
    </p:spTree>
    <p:extLst>
      <p:ext uri="{BB962C8B-B14F-4D97-AF65-F5344CB8AC3E}">
        <p14:creationId xmlns:p14="http://schemas.microsoft.com/office/powerpoint/2010/main" val="170348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17F23FC-AC97-DC78-C63F-66C5BF23A07A}"/>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a:xfrm>
            <a:off x="1298447" y="795130"/>
            <a:ext cx="9290039" cy="569844"/>
          </a:xfrm>
        </p:spPr>
        <p:txBody>
          <a:bodyPr/>
          <a:lstStyle/>
          <a:p>
            <a:r>
              <a:rPr lang="en-US" sz="2800" dirty="0"/>
              <a:t>Key benefits of proposed environment </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p:txBody>
          <a:bodyPr/>
          <a:lstStyle/>
          <a:p>
            <a:r>
              <a:rPr lang="en-US" dirty="0"/>
              <a:t>Caesar cipher</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14</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a:xfrm>
            <a:off x="877824" y="1737195"/>
            <a:ext cx="4916368" cy="5120805"/>
          </a:xfrm>
        </p:spPr>
        <p:txBody>
          <a:bodyPr/>
          <a:lstStyle/>
          <a:p>
            <a:r>
              <a:rPr lang="en-US" dirty="0"/>
              <a:t>Apache net beans</a:t>
            </a:r>
          </a:p>
        </p:txBody>
      </p:sp>
      <p:sp>
        <p:nvSpPr>
          <p:cNvPr id="5" name="Content Placeholder 4">
            <a:extLst>
              <a:ext uri="{FF2B5EF4-FFF2-40B4-BE49-F238E27FC236}">
                <a16:creationId xmlns:a16="http://schemas.microsoft.com/office/drawing/2014/main" id="{9BCDA136-13F8-70CB-CDA2-02260A2D2D59}"/>
              </a:ext>
            </a:extLst>
          </p:cNvPr>
          <p:cNvSpPr>
            <a:spLocks noGrp="1"/>
          </p:cNvSpPr>
          <p:nvPr>
            <p:ph sz="half" idx="2"/>
          </p:nvPr>
        </p:nvSpPr>
        <p:spPr>
          <a:xfrm>
            <a:off x="1011696" y="2557670"/>
            <a:ext cx="4474706" cy="4312686"/>
          </a:xfrm>
        </p:spPr>
        <p:txBody>
          <a:bodyPr/>
          <a:lstStyle/>
          <a:p>
            <a:pPr algn="l"/>
            <a:r>
              <a:rPr lang="en-US" b="1" i="0" dirty="0">
                <a:solidFill>
                  <a:srgbClr val="0F0F0F"/>
                </a:solidFill>
                <a:effectLst/>
                <a:latin typeface="Söhne"/>
              </a:rPr>
              <a:t>Integrated Development Environment (IDE):</a:t>
            </a:r>
            <a:endParaRPr lang="en-US" b="0" i="0" dirty="0">
              <a:solidFill>
                <a:srgbClr val="0F0F0F"/>
              </a:solidFill>
              <a:effectLst/>
              <a:latin typeface="Söhne"/>
            </a:endParaRPr>
          </a:p>
          <a:p>
            <a:pPr algn="l"/>
            <a:r>
              <a:rPr lang="en-US" b="0" i="0" dirty="0">
                <a:solidFill>
                  <a:srgbClr val="0F0F0F"/>
                </a:solidFill>
                <a:effectLst/>
                <a:latin typeface="Söhne"/>
              </a:rPr>
              <a:t>Apache NetBeans is a free, open-source IDE that supports the development of Java, HTML, JavaScript, PHP, and other languages.</a:t>
            </a:r>
            <a:r>
              <a:rPr lang="en-US" b="1" i="0" dirty="0">
                <a:solidFill>
                  <a:srgbClr val="0F0F0F"/>
                </a:solidFill>
                <a:effectLst/>
                <a:latin typeface="Söhne"/>
              </a:rPr>
              <a:t> </a:t>
            </a:r>
          </a:p>
          <a:p>
            <a:pPr algn="l"/>
            <a:r>
              <a:rPr lang="en-US" b="1" i="0" dirty="0">
                <a:solidFill>
                  <a:srgbClr val="0F0F0F"/>
                </a:solidFill>
                <a:effectLst/>
                <a:latin typeface="Söhne"/>
              </a:rPr>
              <a:t>Modular Architecture:</a:t>
            </a:r>
            <a:endParaRPr lang="en-US" b="0" i="0" dirty="0">
              <a:solidFill>
                <a:srgbClr val="0F0F0F"/>
              </a:solidFill>
              <a:effectLst/>
              <a:latin typeface="Söhne"/>
            </a:endParaRPr>
          </a:p>
          <a:p>
            <a:pPr algn="l"/>
            <a:r>
              <a:rPr lang="en-US" b="0" i="0" dirty="0">
                <a:solidFill>
                  <a:srgbClr val="0F0F0F"/>
                </a:solidFill>
                <a:effectLst/>
                <a:latin typeface="Söhne"/>
              </a:rPr>
              <a:t>NetBeans follows a modular architecture, allowing developers to extend its functionality with plugins.</a:t>
            </a:r>
          </a:p>
          <a:p>
            <a:pPr algn="l"/>
            <a:r>
              <a:rPr lang="en-US" b="1" i="0" dirty="0">
                <a:solidFill>
                  <a:srgbClr val="0F0F0F"/>
                </a:solidFill>
                <a:effectLst/>
                <a:latin typeface="Söhne"/>
              </a:rPr>
              <a:t>Code Editing and Refactoring:</a:t>
            </a:r>
            <a:endParaRPr lang="en-US" b="0" i="0" dirty="0">
              <a:solidFill>
                <a:srgbClr val="0F0F0F"/>
              </a:solidFill>
              <a:effectLst/>
              <a:latin typeface="Söhne"/>
            </a:endParaRPr>
          </a:p>
          <a:p>
            <a:pPr algn="l"/>
            <a:r>
              <a:rPr lang="en-US" b="0" i="0" dirty="0">
                <a:solidFill>
                  <a:srgbClr val="0F0F0F"/>
                </a:solidFill>
                <a:effectLst/>
                <a:latin typeface="Söhne"/>
              </a:rPr>
              <a:t>Offers intelligent code editing features and supports various code refactoring operations to enhance code quality.</a:t>
            </a:r>
          </a:p>
          <a:p>
            <a:pPr algn="l"/>
            <a:r>
              <a:rPr lang="en-US" b="1" i="0" dirty="0">
                <a:solidFill>
                  <a:srgbClr val="0F0F0F"/>
                </a:solidFill>
                <a:effectLst/>
                <a:latin typeface="Söhne"/>
              </a:rPr>
              <a:t>Build and Deployment Tools:</a:t>
            </a:r>
            <a:endParaRPr lang="en-US" b="0" i="0" dirty="0">
              <a:solidFill>
                <a:srgbClr val="0F0F0F"/>
              </a:solidFill>
              <a:effectLst/>
              <a:latin typeface="Söhne"/>
            </a:endParaRPr>
          </a:p>
          <a:p>
            <a:pPr algn="l"/>
            <a:r>
              <a:rPr lang="en-US" b="0" i="0" dirty="0">
                <a:solidFill>
                  <a:srgbClr val="0F0F0F"/>
                </a:solidFill>
                <a:effectLst/>
                <a:latin typeface="Söhne"/>
              </a:rPr>
              <a:t>Built-in tools for building, testing, and deploying applications, simplifying the development lifecycle.</a:t>
            </a:r>
          </a:p>
          <a:p>
            <a:pPr algn="l"/>
            <a:r>
              <a:rPr lang="en-US" b="1" i="0" dirty="0">
                <a:solidFill>
                  <a:srgbClr val="0F0F0F"/>
                </a:solidFill>
                <a:effectLst/>
                <a:latin typeface="Söhne"/>
              </a:rPr>
              <a:t>Cross-Platform Compatibility:</a:t>
            </a:r>
            <a:endParaRPr lang="en-US" b="0" i="0" dirty="0">
              <a:solidFill>
                <a:srgbClr val="0F0F0F"/>
              </a:solidFill>
              <a:effectLst/>
              <a:latin typeface="Söhne"/>
            </a:endParaRPr>
          </a:p>
          <a:p>
            <a:pPr algn="l"/>
            <a:r>
              <a:rPr lang="en-US" b="0" i="0" dirty="0">
                <a:solidFill>
                  <a:srgbClr val="0F0F0F"/>
                </a:solidFill>
                <a:effectLst/>
                <a:latin typeface="Söhne"/>
              </a:rPr>
              <a:t>Available for multiple operating systems, including Windows, macOS, and Linux.</a:t>
            </a:r>
          </a:p>
          <a:p>
            <a:pPr algn="l"/>
            <a:endParaRPr lang="en-US" b="0" i="0" dirty="0">
              <a:solidFill>
                <a:srgbClr val="0F0F0F"/>
              </a:solidFill>
              <a:effectLst/>
              <a:latin typeface="Söhne"/>
            </a:endParaRPr>
          </a:p>
          <a:p>
            <a:pPr algn="l">
              <a:buFont typeface="Arial" panose="020B0604020202020204" pitchFamily="34" charset="0"/>
              <a:buChar char="•"/>
            </a:pPr>
            <a:endParaRPr lang="en-US" b="0" i="0" dirty="0">
              <a:solidFill>
                <a:srgbClr val="0F0F0F"/>
              </a:solidFill>
              <a:effectLst/>
              <a:latin typeface="Söhne"/>
            </a:endParaRPr>
          </a:p>
        </p:txBody>
      </p:sp>
      <p:sp>
        <p:nvSpPr>
          <p:cNvPr id="6" name="Text Placeholder 5">
            <a:extLst>
              <a:ext uri="{FF2B5EF4-FFF2-40B4-BE49-F238E27FC236}">
                <a16:creationId xmlns:a16="http://schemas.microsoft.com/office/drawing/2014/main" id="{16743F76-FD81-DAAA-A5BA-6E77D3B83F8A}"/>
              </a:ext>
            </a:extLst>
          </p:cNvPr>
          <p:cNvSpPr>
            <a:spLocks noGrp="1"/>
          </p:cNvSpPr>
          <p:nvPr>
            <p:ph type="body" sz="quarter" idx="3"/>
          </p:nvPr>
        </p:nvSpPr>
        <p:spPr>
          <a:xfrm>
            <a:off x="6705600" y="1737195"/>
            <a:ext cx="5065776" cy="5120805"/>
          </a:xfrm>
        </p:spPr>
        <p:txBody>
          <a:bodyPr/>
          <a:lstStyle/>
          <a:p>
            <a:r>
              <a:rPr lang="en-US" dirty="0"/>
              <a:t>java</a:t>
            </a:r>
          </a:p>
        </p:txBody>
      </p:sp>
      <p:sp>
        <p:nvSpPr>
          <p:cNvPr id="7" name="Content Placeholder 6">
            <a:extLst>
              <a:ext uri="{FF2B5EF4-FFF2-40B4-BE49-F238E27FC236}">
                <a16:creationId xmlns:a16="http://schemas.microsoft.com/office/drawing/2014/main" id="{2455F573-DF2A-FE60-2B86-5E131463642E}"/>
              </a:ext>
            </a:extLst>
          </p:cNvPr>
          <p:cNvSpPr>
            <a:spLocks noGrp="1"/>
          </p:cNvSpPr>
          <p:nvPr>
            <p:ph sz="quarter" idx="4"/>
          </p:nvPr>
        </p:nvSpPr>
        <p:spPr>
          <a:xfrm>
            <a:off x="6863001" y="2557670"/>
            <a:ext cx="4679776" cy="4287972"/>
          </a:xfrm>
        </p:spPr>
        <p:txBody>
          <a:bodyPr/>
          <a:lstStyle/>
          <a:p>
            <a:pPr algn="l"/>
            <a:r>
              <a:rPr lang="en-US" b="1" i="0" dirty="0">
                <a:solidFill>
                  <a:srgbClr val="0F0F0F"/>
                </a:solidFill>
                <a:effectLst/>
                <a:latin typeface="Söhne"/>
              </a:rPr>
              <a:t>Object-Oriented:</a:t>
            </a:r>
            <a:endParaRPr lang="en-US" b="0" i="0" dirty="0">
              <a:solidFill>
                <a:srgbClr val="0F0F0F"/>
              </a:solidFill>
              <a:effectLst/>
              <a:latin typeface="Söhne"/>
            </a:endParaRPr>
          </a:p>
          <a:p>
            <a:pPr algn="l"/>
            <a:r>
              <a:rPr lang="en-US" dirty="0">
                <a:solidFill>
                  <a:srgbClr val="0F0F0F"/>
                </a:solidFill>
                <a:latin typeface="Söhne"/>
              </a:rPr>
              <a:t>J</a:t>
            </a:r>
            <a:r>
              <a:rPr lang="en-US" b="0" i="0" dirty="0">
                <a:solidFill>
                  <a:srgbClr val="0F0F0F"/>
                </a:solidFill>
                <a:effectLst/>
                <a:latin typeface="Söhne"/>
              </a:rPr>
              <a:t>ava is a strictly object-oriented programming language, emphasizing the use of classes and objects in software development.</a:t>
            </a:r>
          </a:p>
          <a:p>
            <a:pPr algn="l"/>
            <a:r>
              <a:rPr lang="en-US" b="1" i="0" dirty="0">
                <a:solidFill>
                  <a:srgbClr val="0F0F0F"/>
                </a:solidFill>
                <a:effectLst/>
                <a:latin typeface="Söhne"/>
              </a:rPr>
              <a:t>Platform-Independent:</a:t>
            </a:r>
            <a:endParaRPr lang="en-US" b="0" i="0" dirty="0">
              <a:solidFill>
                <a:srgbClr val="0F0F0F"/>
              </a:solidFill>
              <a:effectLst/>
              <a:latin typeface="Söhne"/>
            </a:endParaRPr>
          </a:p>
          <a:p>
            <a:pPr algn="l"/>
            <a:r>
              <a:rPr lang="en-US" b="0" i="0" dirty="0">
                <a:solidFill>
                  <a:srgbClr val="0F0F0F"/>
                </a:solidFill>
                <a:effectLst/>
                <a:latin typeface="Söhne"/>
              </a:rPr>
              <a:t>Java programs can run on any device with the Java Virtual Machine (JVM), providing platform independence.</a:t>
            </a:r>
          </a:p>
          <a:p>
            <a:pPr algn="l"/>
            <a:r>
              <a:rPr lang="en-US" b="1" i="0" dirty="0">
                <a:solidFill>
                  <a:srgbClr val="0F0F0F"/>
                </a:solidFill>
                <a:effectLst/>
                <a:latin typeface="Söhne"/>
              </a:rPr>
              <a:t>Write Once, Run Anywhere (WORA):</a:t>
            </a:r>
            <a:endParaRPr lang="en-US" b="0" i="0" dirty="0">
              <a:solidFill>
                <a:srgbClr val="0F0F0F"/>
              </a:solidFill>
              <a:effectLst/>
              <a:latin typeface="Söhne"/>
            </a:endParaRPr>
          </a:p>
          <a:p>
            <a:pPr algn="l">
              <a:buFont typeface="Arial" panose="020B0604020202020204" pitchFamily="34" charset="0"/>
              <a:buChar char="•"/>
            </a:pPr>
            <a:r>
              <a:rPr lang="en-US" b="0" i="0" dirty="0">
                <a:solidFill>
                  <a:srgbClr val="0F0F0F"/>
                </a:solidFill>
                <a:effectLst/>
                <a:latin typeface="Söhne"/>
              </a:rPr>
              <a:t>The principle that code written in Java can be executed on any platform without modification.</a:t>
            </a:r>
          </a:p>
          <a:p>
            <a:pPr algn="l"/>
            <a:r>
              <a:rPr lang="en-US" b="1" i="0" dirty="0">
                <a:solidFill>
                  <a:srgbClr val="0F0F0F"/>
                </a:solidFill>
                <a:effectLst/>
                <a:latin typeface="Söhne"/>
              </a:rPr>
              <a:t>Rich Standard Library:</a:t>
            </a:r>
            <a:endParaRPr lang="en-US" b="0" i="0" dirty="0">
              <a:solidFill>
                <a:srgbClr val="0F0F0F"/>
              </a:solidFill>
              <a:effectLst/>
              <a:latin typeface="Söhne"/>
            </a:endParaRPr>
          </a:p>
          <a:p>
            <a:pPr algn="l"/>
            <a:r>
              <a:rPr lang="en-US" b="0" i="0" dirty="0">
                <a:solidFill>
                  <a:srgbClr val="0F0F0F"/>
                </a:solidFill>
                <a:effectLst/>
                <a:latin typeface="Söhne"/>
              </a:rPr>
              <a:t>Java comes with a comprehensive standard library, offering a wide range of classes and methods for various tasks.</a:t>
            </a:r>
          </a:p>
          <a:p>
            <a:pPr algn="l"/>
            <a:r>
              <a:rPr lang="en-US" b="1" i="0" dirty="0">
                <a:solidFill>
                  <a:srgbClr val="0F0F0F"/>
                </a:solidFill>
                <a:effectLst/>
                <a:latin typeface="Söhne"/>
              </a:rPr>
              <a:t>Multithreading Support:</a:t>
            </a:r>
            <a:endParaRPr lang="en-US" b="0" i="0" dirty="0">
              <a:solidFill>
                <a:srgbClr val="0F0F0F"/>
              </a:solidFill>
              <a:effectLst/>
              <a:latin typeface="Söhne"/>
            </a:endParaRPr>
          </a:p>
          <a:p>
            <a:pPr algn="l"/>
            <a:r>
              <a:rPr lang="en-US" b="0" i="0" dirty="0">
                <a:solidFill>
                  <a:srgbClr val="0F0F0F"/>
                </a:solidFill>
                <a:effectLst/>
                <a:latin typeface="Söhne"/>
              </a:rPr>
              <a:t>Built-in support for multithreading, allowing the concurrent execution of multiple threads for better performance.</a:t>
            </a:r>
          </a:p>
          <a:p>
            <a:pPr algn="l"/>
            <a:endParaRPr lang="en-US" b="0" i="0" dirty="0">
              <a:solidFill>
                <a:srgbClr val="0F0F0F"/>
              </a:solidFill>
              <a:effectLst/>
              <a:latin typeface="Söhne"/>
            </a:endParaRPr>
          </a:p>
          <a:p>
            <a:pPr algn="l"/>
            <a:endParaRPr lang="en-US" b="0" i="0" dirty="0">
              <a:solidFill>
                <a:srgbClr val="0F0F0F"/>
              </a:solidFill>
              <a:effectLst/>
              <a:latin typeface="Söhne"/>
            </a:endParaRPr>
          </a:p>
          <a:p>
            <a:pPr algn="l"/>
            <a:endParaRPr lang="en-US" b="0" i="0" dirty="0">
              <a:solidFill>
                <a:srgbClr val="0F0F0F"/>
              </a:solidFill>
              <a:effectLst/>
              <a:latin typeface="Söhne"/>
            </a:endParaRP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9848-ACFD-477F-8F27-35DE2172CA4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29DE5B6-AC9E-4DDE-B7AC-8F7AF7753796}"/>
              </a:ext>
            </a:extLst>
          </p:cNvPr>
          <p:cNvSpPr>
            <a:spLocks noGrp="1"/>
          </p:cNvSpPr>
          <p:nvPr>
            <p:ph idx="1"/>
          </p:nvPr>
        </p:nvSpPr>
        <p:spPr/>
        <p:txBody>
          <a:bodyPr/>
          <a:lstStyle/>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Through the implementation of software applications, educational tools, and thorough security analyses, the project aimed to showcase the strengths, weaknesses, and educational value of the Caesar Cipher.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rPr>
              <a:t>The simplicity of the Caesar Cipher, while historically significant, has been underscored by its vulnerability to brute-force attacks due to its limited key space. The project successfully demonstrated the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encryption and decryption processes, shedding light on the algorithm's straightforward architecture. Moreover, the security analysis simulated potential threats, emphasizing the importance of combining the Caesar Cipher with additional security measures in practical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conclusion, this project has contributed to a nuanced understanding of the Caesar Cipher's role, limitations, and educational significance in the evolving landscape of information security and cryptography. While not suitable for high-security applications, the Caesar Cipher remains a valuable tool for educational purposes and historical exploration.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IN" dirty="0"/>
          </a:p>
        </p:txBody>
      </p:sp>
      <p:sp>
        <p:nvSpPr>
          <p:cNvPr id="4" name="Slide Number Placeholder 3">
            <a:extLst>
              <a:ext uri="{FF2B5EF4-FFF2-40B4-BE49-F238E27FC236}">
                <a16:creationId xmlns:a16="http://schemas.microsoft.com/office/drawing/2014/main" id="{245B1B63-E7CD-42EF-A886-6E789B0F08F3}"/>
              </a:ext>
            </a:extLst>
          </p:cNvPr>
          <p:cNvSpPr>
            <a:spLocks noGrp="1"/>
          </p:cNvSpPr>
          <p:nvPr>
            <p:ph type="sldNum" sz="quarter" idx="11"/>
          </p:nvPr>
        </p:nvSpPr>
        <p:spPr/>
        <p:txBody>
          <a:bodyPr/>
          <a:lstStyle/>
          <a:p>
            <a:fld id="{75DF2D63-3FF5-D547-96B9-BE9CCD1ABA58}" type="slidenum">
              <a:rPr lang="en-US" smtClean="0"/>
              <a:t>15</a:t>
            </a:fld>
            <a:endParaRPr lang="en-US" dirty="0"/>
          </a:p>
        </p:txBody>
      </p:sp>
      <p:sp>
        <p:nvSpPr>
          <p:cNvPr id="5" name="Footer Placeholder 4">
            <a:extLst>
              <a:ext uri="{FF2B5EF4-FFF2-40B4-BE49-F238E27FC236}">
                <a16:creationId xmlns:a16="http://schemas.microsoft.com/office/drawing/2014/main" id="{7A503714-A6D6-4288-B556-08AB675CC741}"/>
              </a:ext>
            </a:extLst>
          </p:cNvPr>
          <p:cNvSpPr>
            <a:spLocks noGrp="1"/>
          </p:cNvSpPr>
          <p:nvPr>
            <p:ph type="ftr" sz="quarter" idx="12"/>
          </p:nvPr>
        </p:nvSpPr>
        <p:spPr/>
        <p:txBody>
          <a:bodyPr/>
          <a:lstStyle/>
          <a:p>
            <a:r>
              <a:rPr lang="en-US" dirty="0"/>
              <a:t>Caesar cipher</a:t>
            </a:r>
          </a:p>
        </p:txBody>
      </p:sp>
      <p:sp>
        <p:nvSpPr>
          <p:cNvPr id="6" name="Minus Sign 5">
            <a:extLst>
              <a:ext uri="{FF2B5EF4-FFF2-40B4-BE49-F238E27FC236}">
                <a16:creationId xmlns:a16="http://schemas.microsoft.com/office/drawing/2014/main" id="{9C6B0844-E6A1-45EC-B872-95333280E9F3}"/>
              </a:ext>
            </a:extLst>
          </p:cNvPr>
          <p:cNvSpPr/>
          <p:nvPr/>
        </p:nvSpPr>
        <p:spPr>
          <a:xfrm>
            <a:off x="1457740" y="1205949"/>
            <a:ext cx="954157" cy="304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12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Caesar cipher</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16</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2834640" y="1656523"/>
            <a:ext cx="6519672" cy="3372678"/>
          </a:xfrm>
        </p:spPr>
        <p:txBody>
          <a:bodyPr/>
          <a:lstStyle/>
          <a:p>
            <a:pPr>
              <a:lnSpc>
                <a:spcPct val="100000"/>
              </a:lnSpc>
            </a:pPr>
            <a:r>
              <a:rPr lang="en-US" sz="2000" spc="100" dirty="0">
                <a:latin typeface="Times New Roman" panose="02020603050405020304" pitchFamily="18" charset="0"/>
                <a:ea typeface="+mn-lt"/>
                <a:cs typeface="Times New Roman" panose="02020603050405020304" pitchFamily="18" charset="0"/>
              </a:rPr>
              <a:t>The Caesar Cipher project develops a user-friendly software application for message encryption and decryption, emphasizing algorithmic efficiency, security analysis, and educational value. Simulating threat scenarios, it underscores the need for additional security measures. Exploring enhancements, the project seeks a balance between simplicity and security, contributing to understanding the Caesar Cipher's role in contemporary cybersecurity</a:t>
            </a:r>
            <a:r>
              <a:rPr lang="en-US" sz="2000" spc="100" dirty="0">
                <a:ea typeface="+mn-lt"/>
                <a:cs typeface="Posterama" panose="020B0504020200020000" pitchFamily="34" charset="0"/>
              </a:rPr>
              <a:t>.</a:t>
            </a:r>
            <a:endParaRPr lang="en-US" sz="2000" spc="0" dirty="0">
              <a:ea typeface="+mn-lt"/>
              <a:cs typeface="+mn-lt"/>
            </a:endParaRPr>
          </a:p>
        </p:txBody>
      </p:sp>
      <p:pic>
        <p:nvPicPr>
          <p:cNvPr id="7" name="Picture Placeholder 6">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3458817" y="5261113"/>
            <a:ext cx="4956313" cy="1417983"/>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a:ln>
            <a:noFill/>
          </a:ln>
          <a:effectLst>
            <a:softEdge rad="317500"/>
          </a:effectLst>
        </p:spPr>
      </p:pic>
    </p:spTree>
    <p:extLst>
      <p:ext uri="{BB962C8B-B14F-4D97-AF65-F5344CB8AC3E}">
        <p14:creationId xmlns:p14="http://schemas.microsoft.com/office/powerpoint/2010/main" val="40942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5DFEB9-D46C-4DE0-8CE7-FEA86C8510FB}"/>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artisticLineDrawing/>
                    </a14:imgEffect>
                  </a14:imgLayer>
                </a14:imgProps>
              </a:ext>
              <a:ext uri="{837473B0-CC2E-450A-ABE3-18F120FF3D39}">
                <a1611:picAttrSrcUrl xmlns:a1611="http://schemas.microsoft.com/office/drawing/2016/11/main" r:id="rId4"/>
              </a:ext>
            </a:extLst>
          </a:blip>
          <a:srcRect t="21875" b="21875"/>
          <a:stretch>
            <a:fillRect/>
          </a:stretch>
        </p:blipFill>
        <p:spPr>
          <a:xfrm>
            <a:off x="278296" y="0"/>
            <a:ext cx="11741425" cy="6858000"/>
          </a:xfrm>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a:xfrm>
            <a:off x="1152939" y="1485302"/>
            <a:ext cx="9753600" cy="3887396"/>
          </a:xfrm>
        </p:spPr>
        <p:txBody>
          <a:bodyPr/>
          <a:lstStyle/>
          <a:p>
            <a:r>
              <a:rPr lang="en-US" dirty="0"/>
              <a:t>Thank you </a:t>
            </a:r>
          </a:p>
        </p:txBody>
      </p:sp>
      <p:sp>
        <p:nvSpPr>
          <p:cNvPr id="7" name="Minus Sign 6">
            <a:extLst>
              <a:ext uri="{FF2B5EF4-FFF2-40B4-BE49-F238E27FC236}">
                <a16:creationId xmlns:a16="http://schemas.microsoft.com/office/drawing/2014/main" id="{5E03BD3E-FBDE-4638-82F9-79039240921D}"/>
              </a:ext>
            </a:extLst>
          </p:cNvPr>
          <p:cNvSpPr/>
          <p:nvPr/>
        </p:nvSpPr>
        <p:spPr>
          <a:xfrm>
            <a:off x="5552659" y="4306959"/>
            <a:ext cx="808382" cy="424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412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dirty="0"/>
              <a:t>Caesar cipher</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011936" y="2243797"/>
            <a:ext cx="3383521" cy="4480559"/>
          </a:xfrm>
        </p:spPr>
        <p:txBody>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Existing method </a:t>
            </a:r>
          </a:p>
          <a:p>
            <a:r>
              <a:rPr lang="en-US" dirty="0">
                <a:latin typeface="Times New Roman" panose="02020603050405020304" pitchFamily="18" charset="0"/>
                <a:cs typeface="Times New Roman" panose="02020603050405020304" pitchFamily="18" charset="0"/>
              </a:rPr>
              <a:t>Architecture diagram</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implementation</a:t>
            </a:r>
          </a:p>
          <a:p>
            <a:r>
              <a:rPr lang="en-US" dirty="0">
                <a:latin typeface="Times New Roman" panose="02020603050405020304" pitchFamily="18" charset="0"/>
                <a:cs typeface="Times New Roman" panose="02020603050405020304" pitchFamily="18" charset="0"/>
              </a:rPr>
              <a:t>conclusion</a:t>
            </a:r>
          </a:p>
          <a:p>
            <a:endParaRPr lang="en-US" dirty="0"/>
          </a:p>
          <a:p>
            <a:endParaRPr lang="en-US" dirty="0"/>
          </a:p>
        </p:txBody>
      </p:sp>
      <p:pic>
        <p:nvPicPr>
          <p:cNvPr id="8" name="Picture Placeholder 7">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a:blip r:embed="rId2"/>
          <a:srcRect l="8344" r="8344"/>
          <a:stretch/>
        </p:blipFill>
        <p:spPr>
          <a:xfrm>
            <a:off x="4946904" y="1188720"/>
            <a:ext cx="6638544" cy="4480560"/>
          </a:xfrm>
        </p:spPr>
      </p:pic>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D825-7689-422A-AA07-814B48D95061}"/>
              </a:ext>
            </a:extLst>
          </p:cNvPr>
          <p:cNvSpPr>
            <a:spLocks noGrp="1"/>
          </p:cNvSpPr>
          <p:nvPr>
            <p:ph type="title"/>
          </p:nvPr>
        </p:nvSpPr>
        <p:spPr/>
        <p:txBody>
          <a:bodyPr/>
          <a:lstStyle/>
          <a:p>
            <a:r>
              <a:rPr lang="en-US" dirty="0"/>
              <a:t>ABSTRACT</a:t>
            </a:r>
            <a:endParaRPr lang="en-IN" dirty="0"/>
          </a:p>
        </p:txBody>
      </p:sp>
      <p:sp>
        <p:nvSpPr>
          <p:cNvPr id="4" name="Slide Number Placeholder 3">
            <a:extLst>
              <a:ext uri="{FF2B5EF4-FFF2-40B4-BE49-F238E27FC236}">
                <a16:creationId xmlns:a16="http://schemas.microsoft.com/office/drawing/2014/main" id="{BCCF8EAA-800F-47A0-B2F1-1F6ECABCF164}"/>
              </a:ext>
            </a:extLst>
          </p:cNvPr>
          <p:cNvSpPr>
            <a:spLocks noGrp="1"/>
          </p:cNvSpPr>
          <p:nvPr>
            <p:ph type="sldNum" sz="quarter" idx="11"/>
          </p:nvPr>
        </p:nvSpPr>
        <p:spPr/>
        <p:txBody>
          <a:bodyPr/>
          <a:lstStyle/>
          <a:p>
            <a:fld id="{75DF2D63-3FF5-D547-96B9-BE9CCD1ABA58}" type="slidenum">
              <a:rPr lang="en-US" smtClean="0"/>
              <a:t>3</a:t>
            </a:fld>
            <a:endParaRPr lang="en-US" dirty="0"/>
          </a:p>
        </p:txBody>
      </p:sp>
      <p:sp>
        <p:nvSpPr>
          <p:cNvPr id="5" name="Footer Placeholder 4">
            <a:extLst>
              <a:ext uri="{FF2B5EF4-FFF2-40B4-BE49-F238E27FC236}">
                <a16:creationId xmlns:a16="http://schemas.microsoft.com/office/drawing/2014/main" id="{355978B9-2872-4235-97AD-F9404B120042}"/>
              </a:ext>
            </a:extLst>
          </p:cNvPr>
          <p:cNvSpPr>
            <a:spLocks noGrp="1"/>
          </p:cNvSpPr>
          <p:nvPr>
            <p:ph type="ftr" sz="quarter" idx="12"/>
          </p:nvPr>
        </p:nvSpPr>
        <p:spPr/>
        <p:txBody>
          <a:bodyPr/>
          <a:lstStyle/>
          <a:p>
            <a:r>
              <a:rPr lang="en-US" dirty="0"/>
              <a:t>CAESAR CIPHER</a:t>
            </a:r>
          </a:p>
        </p:txBody>
      </p:sp>
      <p:pic>
        <p:nvPicPr>
          <p:cNvPr id="12" name="Picture Placeholder 11">
            <a:extLst>
              <a:ext uri="{FF2B5EF4-FFF2-40B4-BE49-F238E27FC236}">
                <a16:creationId xmlns:a16="http://schemas.microsoft.com/office/drawing/2014/main" id="{5AD43CCC-690C-4AF9-883F-C875F0794110}"/>
              </a:ext>
            </a:extLst>
          </p:cNvPr>
          <p:cNvPicPr>
            <a:picLocks noGrp="1" noChangeAspect="1"/>
          </p:cNvPicPr>
          <p:nvPr>
            <p:ph type="pic" sz="quarter" idx="13"/>
          </p:nvPr>
        </p:nvPicPr>
        <p:blipFill>
          <a:blip r:embed="rId2"/>
          <a:srcRect l="15303" r="15303"/>
          <a:stretch>
            <a:fillRect/>
          </a:stretch>
        </p:blipFill>
        <p:spPr>
          <a:xfrm>
            <a:off x="1004888" y="2438401"/>
            <a:ext cx="3517900" cy="3132405"/>
          </a:xfrm>
        </p:spPr>
      </p:pic>
      <p:sp>
        <p:nvSpPr>
          <p:cNvPr id="10" name="Content Placeholder 9">
            <a:extLst>
              <a:ext uri="{FF2B5EF4-FFF2-40B4-BE49-F238E27FC236}">
                <a16:creationId xmlns:a16="http://schemas.microsoft.com/office/drawing/2014/main" id="{C10E3BDB-D82C-4944-AE3E-812D421D9E9F}"/>
              </a:ext>
            </a:extLst>
          </p:cNvPr>
          <p:cNvSpPr>
            <a:spLocks noGrp="1"/>
          </p:cNvSpPr>
          <p:nvPr>
            <p:ph idx="1"/>
          </p:nvPr>
        </p:nvSpPr>
        <p:spPr>
          <a:xfrm flipH="1">
            <a:off x="4642338" y="654048"/>
            <a:ext cx="6879102" cy="5549903"/>
          </a:xfrm>
        </p:spPr>
        <p:txBody>
          <a:bodyPr/>
          <a:lstStyle/>
          <a:p>
            <a:pPr marL="285750" indent="-285750" algn="just">
              <a:buFont typeface="Arial" panose="020B0604020202020204" pitchFamily="34" charset="0"/>
              <a:buChar char="•"/>
            </a:pPr>
            <a:r>
              <a:rPr lang="en-US" cap="none" dirty="0">
                <a:latin typeface="Times New Roman" panose="02020603050405020304" pitchFamily="18" charset="0"/>
                <a:cs typeface="Times New Roman" panose="02020603050405020304" pitchFamily="18" charset="0"/>
              </a:rPr>
              <a:t>This project explores the implementation and analysis of the Caesar Cipher in modern cybersecurity, aiming to create a user-friendly software application for message encryption and decryption. Emphasizing efficient algorithmic execution and input validation, it also serves an educational purpose. Security analysis considers vulnerabilities like brute-force attacks and frequency analysis. Various threat scenarios are simulated to underscore the need for supplementary security measures. </a:t>
            </a:r>
          </a:p>
          <a:p>
            <a:pPr marL="285750" indent="-285750" algn="just">
              <a:buFont typeface="Arial" panose="020B0604020202020204" pitchFamily="34" charset="0"/>
              <a:buChar char="•"/>
            </a:pPr>
            <a:r>
              <a:rPr lang="en-US" cap="none" dirty="0">
                <a:latin typeface="Times New Roman" panose="02020603050405020304" pitchFamily="18" charset="0"/>
                <a:cs typeface="Times New Roman" panose="02020603050405020304" pitchFamily="18" charset="0"/>
              </a:rPr>
              <a:t>The project explores potential cipher enhancements, balancing simplicity and security. Insights into theoretical and practical aspects contribute to understanding the Caesar Cipher's role in contemporary cybersecurity, highlighting educational value and limitations.</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81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Caesar cipher</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4</a:t>
            </a:fld>
            <a:endParaRPr lang="en-US" dirty="0"/>
          </a:p>
        </p:txBody>
      </p:sp>
      <p:pic>
        <p:nvPicPr>
          <p:cNvPr id="7" name="Picture Placeholder 6">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711127" y="1828800"/>
            <a:ext cx="2375296"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321169"/>
            <a:ext cx="5760720" cy="3882782"/>
          </a:xfrm>
        </p:spPr>
        <p:txBody>
          <a:bodyPr/>
          <a:lstStyle/>
          <a:p>
            <a:pPr marL="342900" indent="-342900">
              <a:lnSpc>
                <a:spcPts val="2400"/>
              </a:lnSpc>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Caesar cipher is a simple encryption technique that was used by Julius Caesar to send secret messages to his allies. It works by shifting the letters in the plaintext message by a certain number of positions, known as the “shift” or “key”.</a:t>
            </a:r>
          </a:p>
          <a:p>
            <a:pPr marL="342900" indent="-342900">
              <a:lnSpc>
                <a:spcPts val="2400"/>
              </a:lnSpc>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Caesar Cipher technique is one of the earliest and simplest methods of encryption technique. It’s simply a type of substitution cipher. The method is apparently named after Julius Caesar, who apparently used it to communicate with his officials.</a:t>
            </a:r>
          </a:p>
          <a:p>
            <a:pPr marL="0" indent="0">
              <a:lnSpc>
                <a:spcPts val="2400"/>
              </a:lnSpc>
              <a:buNone/>
            </a:pPr>
            <a:endParaRPr lang="en-US" sz="2000" spc="0" dirty="0"/>
          </a:p>
        </p:txBody>
      </p:sp>
    </p:spTree>
    <p:extLst>
      <p:ext uri="{BB962C8B-B14F-4D97-AF65-F5344CB8AC3E}">
        <p14:creationId xmlns:p14="http://schemas.microsoft.com/office/powerpoint/2010/main" val="281013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6120"/>
                    </a14:imgEffect>
                    <a14:imgEffect>
                      <a14:saturation sat="324000"/>
                    </a14:imgEffect>
                  </a14:imgLayer>
                </a14:imgProps>
              </a:ext>
            </a:extLst>
          </a:blip>
          <a:srcRect/>
          <a:stretch/>
        </p:blipFill>
        <p:spPr>
          <a:xfrm>
            <a:off x="3085514" y="122802"/>
            <a:ext cx="6020972" cy="3077598"/>
          </a:xfrm>
          <a:effectLst>
            <a:glow rad="127000">
              <a:schemeClr val="accent1">
                <a:alpha val="0"/>
              </a:schemeClr>
            </a:glow>
            <a:softEdge rad="190500"/>
          </a:effectLst>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3200400"/>
            <a:ext cx="8110728" cy="1280160"/>
          </a:xfrm>
          <a:noFill/>
        </p:spPr>
        <p:txBody>
          <a:bodyPr/>
          <a:lstStyle/>
          <a:p>
            <a:r>
              <a:rPr lang="en-US" dirty="0"/>
              <a:t>Existing method</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244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95399" y="267286"/>
            <a:ext cx="10058400" cy="703385"/>
          </a:xfrm>
        </p:spPr>
        <p:txBody>
          <a:bodyPr/>
          <a:lstStyle/>
          <a:p>
            <a:r>
              <a:rPr lang="en-US" dirty="0"/>
              <a:t>Two main method </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Caesar cipher</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6</a:t>
            </a:fld>
            <a:endParaRPr lang="en-US" dirty="0"/>
          </a:p>
        </p:txBody>
      </p:sp>
      <p:sp>
        <p:nvSpPr>
          <p:cNvPr id="7" name="Content Placeholder 6">
            <a:extLst>
              <a:ext uri="{FF2B5EF4-FFF2-40B4-BE49-F238E27FC236}">
                <a16:creationId xmlns:a16="http://schemas.microsoft.com/office/drawing/2014/main" id="{049A3FF2-2D05-41AA-A558-65604C673C9F}"/>
              </a:ext>
            </a:extLst>
          </p:cNvPr>
          <p:cNvSpPr>
            <a:spLocks noGrp="1"/>
          </p:cNvSpPr>
          <p:nvPr>
            <p:ph idx="1"/>
          </p:nvPr>
        </p:nvSpPr>
        <p:spPr>
          <a:xfrm>
            <a:off x="1295399" y="970671"/>
            <a:ext cx="10609845" cy="5887329"/>
          </a:xfrm>
        </p:spPr>
        <p:txBody>
          <a:bodyPr/>
          <a:lstStyle/>
          <a:p>
            <a:pPr algn="just">
              <a:lnSpc>
                <a:spcPct val="150000"/>
              </a:lnSpc>
              <a:spcAft>
                <a:spcPts val="800"/>
              </a:spcAft>
            </a:pPr>
            <a:r>
              <a:rPr lang="en-IN" sz="2000" dirty="0">
                <a:solidFill>
                  <a:srgbClr val="0F0F0F"/>
                </a:solidFill>
                <a:effectLst/>
                <a:latin typeface="Times New Roman" panose="02020603050405020304" pitchFamily="18" charset="0"/>
                <a:ea typeface="Calibri" panose="020F0502020204030204" pitchFamily="34" charset="0"/>
              </a:rPr>
              <a:t>The method involves shifting each letter of the plaintext by a fixed number of positions in the alphabet. This fixed shift value is known as the key, and it </a:t>
            </a: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determines the transformation applied to each character. In the standard Caesar Cipher:</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IN"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Encryption:</a:t>
            </a: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Each letter in the plaintext is shifted forward in the alphabet by the key value. For example, with         a key of 3, 'A' becomes 'D', 'B' becomes 'E', and so 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IN"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Decryption:</a:t>
            </a: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To decrypt the ciphertext, the process is reversed. Each letter in the ciphertext is shifted backward by the key value. Using the same key of 3, 'D' becomes 'A', 'E' becomes 'B', and so forth. </a:t>
            </a:r>
          </a:p>
          <a:p>
            <a:pPr algn="just">
              <a:lnSpc>
                <a:spcPct val="150000"/>
              </a:lnSpc>
              <a:spcAft>
                <a:spcPts val="800"/>
              </a:spcAft>
            </a:pPr>
            <a:r>
              <a:rPr lang="en-IN"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It's worth noting that the Caesar Cipher has a key space of 25 (assuming a standard English alphabet), as a key of 0 or 26 would result in the original message, and a key beyond 26 is equivalent to a smaller key due to the cyclical nature of the alphabet. The simplicity of the Caesar Cipher makes it susceptible to brute-force attacks, and its security is considerably limited compared to more advanced encryption methods used in modern cryptography.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26387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dirty="0"/>
              <a:t>Architecture diagram</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Caesar cipher</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7</a:t>
            </a:fld>
            <a:endParaRPr lang="en-US" dirty="0"/>
          </a:p>
        </p:txBody>
      </p:sp>
      <p:pic>
        <p:nvPicPr>
          <p:cNvPr id="9" name="Content Placeholder 8">
            <a:extLst>
              <a:ext uri="{FF2B5EF4-FFF2-40B4-BE49-F238E27FC236}">
                <a16:creationId xmlns:a16="http://schemas.microsoft.com/office/drawing/2014/main" id="{7479B64B-41CB-479A-9A6A-410611262B8C}"/>
              </a:ext>
            </a:extLst>
          </p:cNvPr>
          <p:cNvPicPr>
            <a:picLocks noGrp="1" noChangeAspect="1"/>
          </p:cNvPicPr>
          <p:nvPr>
            <p:ph idx="1"/>
          </p:nvPr>
        </p:nvPicPr>
        <p:blipFill>
          <a:blip r:embed="rId2"/>
          <a:stretch>
            <a:fillRect/>
          </a:stretch>
        </p:blipFill>
        <p:spPr>
          <a:xfrm>
            <a:off x="1949163" y="1746250"/>
            <a:ext cx="8615673" cy="4352925"/>
          </a:xfrm>
        </p:spPr>
      </p:pic>
    </p:spTree>
    <p:extLst>
      <p:ext uri="{BB962C8B-B14F-4D97-AF65-F5344CB8AC3E}">
        <p14:creationId xmlns:p14="http://schemas.microsoft.com/office/powerpoint/2010/main" val="123935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a:blip r:embed="rId2"/>
          <a:srcRect/>
          <a:stretch/>
        </p:blipFill>
        <p:spPr>
          <a:xfrm>
            <a:off x="5908431" y="658368"/>
            <a:ext cx="6283570" cy="3346704"/>
          </a:xfrm>
          <a:effectLst>
            <a:glow rad="38100">
              <a:schemeClr val="accent1">
                <a:alpha val="40000"/>
              </a:schemeClr>
            </a:glow>
            <a:softEdge rad="177800"/>
          </a:effectLst>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p:txBody>
          <a:bodyPr/>
          <a:lstStyle/>
          <a:p>
            <a:r>
              <a:rPr lang="en-US" sz="4800" dirty="0">
                <a:latin typeface="+mj-lt"/>
              </a:rPr>
              <a:t>methodology</a:t>
            </a:r>
          </a:p>
        </p:txBody>
      </p:sp>
      <p:sp>
        <p:nvSpPr>
          <p:cNvPr id="10" name="Subtitle 9">
            <a:extLst>
              <a:ext uri="{FF2B5EF4-FFF2-40B4-BE49-F238E27FC236}">
                <a16:creationId xmlns:a16="http://schemas.microsoft.com/office/drawing/2014/main" id="{67D9C04C-425B-8D00-23BB-5E9C397029D3}"/>
              </a:ext>
            </a:extLst>
          </p:cNvPr>
          <p:cNvSpPr>
            <a:spLocks noGrp="1"/>
          </p:cNvSpPr>
          <p:nvPr>
            <p:ph type="subTitle" idx="1"/>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6D8B5CE3-4B9A-F4CE-7CFA-737572BD3527}"/>
              </a:ext>
            </a:extLst>
          </p:cNvPr>
          <p:cNvSpPr>
            <a:spLocks noGrp="1"/>
          </p:cNvSpPr>
          <p:nvPr>
            <p:ph type="ftr" sz="quarter" idx="12"/>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8</a:t>
            </a:fld>
            <a:endParaRPr lang="en-US" dirty="0"/>
          </a:p>
        </p:txBody>
      </p:sp>
    </p:spTree>
    <p:extLst>
      <p:ext uri="{BB962C8B-B14F-4D97-AF65-F5344CB8AC3E}">
        <p14:creationId xmlns:p14="http://schemas.microsoft.com/office/powerpoint/2010/main" val="259085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p:txBody>
          <a:bodyPr/>
          <a:lstStyle/>
          <a:p>
            <a:r>
              <a:rPr lang="en-IN" sz="3200" dirty="0">
                <a:effectLst/>
                <a:ea typeface="Calibri" panose="020F0502020204030204" pitchFamily="34" charset="0"/>
              </a:rPr>
              <a:t>Caesar Cipher involves several key points</a:t>
            </a:r>
            <a:endParaRPr lang="en-US" sz="3200" dirty="0"/>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p:txBody>
          <a:bodyPr/>
          <a:lstStyle/>
          <a:p>
            <a:r>
              <a:rPr lang="en-US" dirty="0"/>
              <a:t>Caesar  cipher</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9</a:t>
            </a:fld>
            <a:endParaRPr lang="en-US" dirty="0"/>
          </a:p>
        </p:txBody>
      </p:sp>
      <p:pic>
        <p:nvPicPr>
          <p:cNvPr id="17" name="Picture Placeholder 25">
            <a:extLst>
              <a:ext uri="{FF2B5EF4-FFF2-40B4-BE49-F238E27FC236}">
                <a16:creationId xmlns:a16="http://schemas.microsoft.com/office/drawing/2014/main" id="{9FE8A44E-4872-96D1-84CB-87AA25C1A65D}"/>
              </a:ext>
            </a:extLst>
          </p:cNvPr>
          <p:cNvPicPr>
            <a:picLocks noGrp="1" noChangeAspect="1"/>
          </p:cNvPicPr>
          <p:nvPr>
            <p:ph type="pic" sz="quarter" idx="12"/>
          </p:nvPr>
        </p:nvPicPr>
        <p:blipFill>
          <a:blip r:embed="rId2">
            <a:extLst>
              <a:ext uri="{837473B0-CC2E-450A-ABE3-18F120FF3D39}">
                <a1611:picAttrSrcUrl xmlns:a1611="http://schemas.microsoft.com/office/drawing/2016/11/main" r:id="rId3"/>
              </a:ext>
            </a:extLst>
          </a:blip>
          <a:srcRect t="2703" b="2703"/>
          <a:stretch/>
        </p:blipFill>
        <p:spPr>
          <a:xfrm>
            <a:off x="1636776" y="1755648"/>
            <a:ext cx="1143000" cy="1143000"/>
          </a:xfrm>
        </p:spPr>
      </p:pic>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p:txBody>
          <a:bodyPr/>
          <a:lstStyle/>
          <a:p>
            <a:r>
              <a:rPr lang="en-US" dirty="0"/>
              <a:t>Key selection</a:t>
            </a:r>
          </a:p>
        </p:txBody>
      </p:sp>
      <p:pic>
        <p:nvPicPr>
          <p:cNvPr id="5" name="Picture Placeholder 25">
            <a:extLst>
              <a:ext uri="{FF2B5EF4-FFF2-40B4-BE49-F238E27FC236}">
                <a16:creationId xmlns:a16="http://schemas.microsoft.com/office/drawing/2014/main" id="{4E1BC371-5C26-E380-E719-FE24C11EA4C5}"/>
              </a:ext>
            </a:extLst>
          </p:cNvPr>
          <p:cNvPicPr>
            <a:picLocks noGrp="1" noChangeAspect="1"/>
          </p:cNvPicPr>
          <p:nvPr>
            <p:ph type="pic" sz="quarter" idx="24"/>
          </p:nvPr>
        </p:nvPicPr>
        <p:blipFill>
          <a:blip r:embed="rId4"/>
          <a:srcRect/>
          <a:stretch/>
        </p:blipFill>
        <p:spPr>
          <a:xfrm>
            <a:off x="1636776" y="4270248"/>
            <a:ext cx="1143000" cy="1143000"/>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60" name="Text Placeholder 59">
            <a:extLst>
              <a:ext uri="{FF2B5EF4-FFF2-40B4-BE49-F238E27FC236}">
                <a16:creationId xmlns:a16="http://schemas.microsoft.com/office/drawing/2014/main" id="{661777A9-C57A-ED65-6AA1-7818FE1CC361}"/>
              </a:ext>
            </a:extLst>
          </p:cNvPr>
          <p:cNvSpPr>
            <a:spLocks noGrp="1"/>
          </p:cNvSpPr>
          <p:nvPr>
            <p:ph type="body" sz="quarter" idx="28"/>
          </p:nvPr>
        </p:nvSpPr>
        <p:spPr/>
        <p:txBody>
          <a:bodyPr/>
          <a:lstStyle/>
          <a:p>
            <a:r>
              <a:rPr lang="en-US" dirty="0"/>
              <a:t>Decryption process</a:t>
            </a:r>
            <a:endParaRPr lang="en-US" sz="1200" dirty="0"/>
          </a:p>
        </p:txBody>
      </p:sp>
      <p:pic>
        <p:nvPicPr>
          <p:cNvPr id="18" name="Picture Placeholder 29">
            <a:extLst>
              <a:ext uri="{FF2B5EF4-FFF2-40B4-BE49-F238E27FC236}">
                <a16:creationId xmlns:a16="http://schemas.microsoft.com/office/drawing/2014/main" id="{2D82977F-BE23-77F5-BFCE-00474CDF4069}"/>
              </a:ext>
            </a:extLst>
          </p:cNvPr>
          <p:cNvPicPr>
            <a:picLocks noGrp="1" noChangeAspect="1"/>
          </p:cNvPicPr>
          <p:nvPr>
            <p:ph type="pic" sz="quarter" idx="13"/>
          </p:nvPr>
        </p:nvPicPr>
        <p:blipFill>
          <a:blip r:embed="rId5"/>
          <a:srcRect/>
          <a:stretch/>
        </p:blipFill>
        <p:spPr>
          <a:xfrm>
            <a:off x="4224528" y="1755648"/>
            <a:ext cx="1143000" cy="1143000"/>
          </a:xfrm>
        </p:spPr>
      </p:pic>
      <p:sp>
        <p:nvSpPr>
          <p:cNvPr id="11" name="Text Placeholder 10">
            <a:extLst>
              <a:ext uri="{FF2B5EF4-FFF2-40B4-BE49-F238E27FC236}">
                <a16:creationId xmlns:a16="http://schemas.microsoft.com/office/drawing/2014/main" id="{94001C92-5199-4EEF-9AD8-8F9EEF76C6F4}"/>
              </a:ext>
            </a:extLst>
          </p:cNvPr>
          <p:cNvSpPr>
            <a:spLocks noGrp="1"/>
          </p:cNvSpPr>
          <p:nvPr>
            <p:ph type="body" sz="quarter" idx="18"/>
          </p:nvPr>
        </p:nvSpPr>
        <p:spPr/>
        <p:txBody>
          <a:bodyPr/>
          <a:lstStyle/>
          <a:p>
            <a:r>
              <a:rPr lang="en-US" dirty="0"/>
              <a:t>Alphabetic substitution</a:t>
            </a:r>
          </a:p>
        </p:txBody>
      </p:sp>
      <p:pic>
        <p:nvPicPr>
          <p:cNvPr id="6" name="Picture Placeholder 29">
            <a:extLst>
              <a:ext uri="{FF2B5EF4-FFF2-40B4-BE49-F238E27FC236}">
                <a16:creationId xmlns:a16="http://schemas.microsoft.com/office/drawing/2014/main" id="{A346EF5A-1508-9AA1-EFFC-12C56480C53C}"/>
              </a:ext>
            </a:extLst>
          </p:cNvPr>
          <p:cNvPicPr>
            <a:picLocks noGrp="1" noChangeAspect="1"/>
          </p:cNvPicPr>
          <p:nvPr>
            <p:ph type="pic" sz="quarter" idx="25"/>
          </p:nvPr>
        </p:nvPicPr>
        <p:blipFill>
          <a:blip r:embed="rId6"/>
          <a:srcRect/>
          <a:stretch/>
        </p:blipFill>
        <p:spPr>
          <a:xfrm>
            <a:off x="4225731" y="4270248"/>
            <a:ext cx="1140593" cy="1143000"/>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22" name="Text Placeholder 21">
            <a:extLst>
              <a:ext uri="{FF2B5EF4-FFF2-40B4-BE49-F238E27FC236}">
                <a16:creationId xmlns:a16="http://schemas.microsoft.com/office/drawing/2014/main" id="{11187F11-2B2E-31FE-A395-D9980CCD1008}"/>
              </a:ext>
            </a:extLst>
          </p:cNvPr>
          <p:cNvSpPr>
            <a:spLocks noGrp="1"/>
          </p:cNvSpPr>
          <p:nvPr>
            <p:ph type="body" sz="quarter" idx="30"/>
          </p:nvPr>
        </p:nvSpPr>
        <p:spPr/>
        <p:txBody>
          <a:bodyPr/>
          <a:lstStyle/>
          <a:p>
            <a:r>
              <a:rPr lang="en-US" dirty="0"/>
              <a:t>Limited key space</a:t>
            </a:r>
            <a:endParaRPr lang="en-US" sz="1200" dirty="0"/>
          </a:p>
        </p:txBody>
      </p:sp>
      <p:pic>
        <p:nvPicPr>
          <p:cNvPr id="19" name="Picture Placeholder 31">
            <a:extLst>
              <a:ext uri="{FF2B5EF4-FFF2-40B4-BE49-F238E27FC236}">
                <a16:creationId xmlns:a16="http://schemas.microsoft.com/office/drawing/2014/main" id="{F1995D2A-6DEB-36F1-92BE-92F53999C470}"/>
              </a:ext>
            </a:extLst>
          </p:cNvPr>
          <p:cNvPicPr>
            <a:picLocks noGrp="1" noChangeAspect="1"/>
          </p:cNvPicPr>
          <p:nvPr>
            <p:ph type="pic" sz="quarter" idx="14"/>
          </p:nvPr>
        </p:nvPicPr>
        <p:blipFill>
          <a:blip r:embed="rId7"/>
          <a:srcRect/>
          <a:stretch/>
        </p:blipFill>
        <p:spPr>
          <a:xfrm>
            <a:off x="6848856" y="1755648"/>
            <a:ext cx="1143000" cy="1143000"/>
          </a:xfrm>
        </p:spPr>
      </p:pic>
      <p:sp>
        <p:nvSpPr>
          <p:cNvPr id="13" name="Text Placeholder 12">
            <a:extLst>
              <a:ext uri="{FF2B5EF4-FFF2-40B4-BE49-F238E27FC236}">
                <a16:creationId xmlns:a16="http://schemas.microsoft.com/office/drawing/2014/main" id="{5B78A878-C090-192A-ABA1-84C905B5183C}"/>
              </a:ext>
            </a:extLst>
          </p:cNvPr>
          <p:cNvSpPr>
            <a:spLocks noGrp="1"/>
          </p:cNvSpPr>
          <p:nvPr>
            <p:ph type="body" sz="quarter" idx="20"/>
          </p:nvPr>
        </p:nvSpPr>
        <p:spPr/>
        <p:txBody>
          <a:bodyPr/>
          <a:lstStyle/>
          <a:p>
            <a:r>
              <a:rPr lang="en-US" dirty="0"/>
              <a:t>Modular arithmetic</a:t>
            </a:r>
          </a:p>
        </p:txBody>
      </p:sp>
      <p:pic>
        <p:nvPicPr>
          <p:cNvPr id="7" name="Picture Placeholder 31">
            <a:extLst>
              <a:ext uri="{FF2B5EF4-FFF2-40B4-BE49-F238E27FC236}">
                <a16:creationId xmlns:a16="http://schemas.microsoft.com/office/drawing/2014/main" id="{F10ECC01-B4B6-BD26-FDC6-52E69838F97D}"/>
              </a:ext>
            </a:extLst>
          </p:cNvPr>
          <p:cNvPicPr>
            <a:picLocks noGrp="1" noChangeAspect="1"/>
          </p:cNvPicPr>
          <p:nvPr>
            <p:ph type="pic" sz="quarter" idx="26"/>
          </p:nvPr>
        </p:nvPicPr>
        <p:blipFill>
          <a:blip r:embed="rId8"/>
          <a:srcRect/>
          <a:stretch/>
        </p:blipFill>
        <p:spPr>
          <a:xfrm>
            <a:off x="6848856" y="4434223"/>
            <a:ext cx="1143000" cy="815050"/>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64" name="Text Placeholder 63">
            <a:extLst>
              <a:ext uri="{FF2B5EF4-FFF2-40B4-BE49-F238E27FC236}">
                <a16:creationId xmlns:a16="http://schemas.microsoft.com/office/drawing/2014/main" id="{507A5A37-629B-D3C0-7AA6-42657E258A62}"/>
              </a:ext>
            </a:extLst>
          </p:cNvPr>
          <p:cNvSpPr>
            <a:spLocks noGrp="1"/>
          </p:cNvSpPr>
          <p:nvPr>
            <p:ph type="body" sz="quarter" idx="32"/>
          </p:nvPr>
        </p:nvSpPr>
        <p:spPr>
          <a:xfrm>
            <a:off x="6510527" y="5824728"/>
            <a:ext cx="1944155" cy="411480"/>
          </a:xfrm>
        </p:spPr>
        <p:txBody>
          <a:bodyPr/>
          <a:lstStyle/>
          <a:p>
            <a:r>
              <a:rPr lang="en-US" dirty="0"/>
              <a:t>vulnerabilities</a:t>
            </a:r>
            <a:endParaRPr lang="en-US" sz="1200" dirty="0"/>
          </a:p>
        </p:txBody>
      </p:sp>
      <p:pic>
        <p:nvPicPr>
          <p:cNvPr id="20" name="Picture Placeholder 33">
            <a:extLst>
              <a:ext uri="{FF2B5EF4-FFF2-40B4-BE49-F238E27FC236}">
                <a16:creationId xmlns:a16="http://schemas.microsoft.com/office/drawing/2014/main" id="{C0F4481F-3B4F-240E-A0EB-A783661AD47C}"/>
              </a:ext>
            </a:extLst>
          </p:cNvPr>
          <p:cNvPicPr>
            <a:picLocks noGrp="1" noChangeAspect="1"/>
          </p:cNvPicPr>
          <p:nvPr>
            <p:ph type="pic" sz="quarter" idx="15"/>
          </p:nvPr>
        </p:nvPicPr>
        <p:blipFill>
          <a:blip r:embed="rId9"/>
          <a:srcRect l="12500" r="12500"/>
          <a:stretch/>
        </p:blipFill>
        <p:spPr>
          <a:xfrm>
            <a:off x="9381744" y="1755648"/>
            <a:ext cx="1143000" cy="1143000"/>
          </a:xfrm>
        </p:spPr>
      </p:pic>
      <p:sp>
        <p:nvSpPr>
          <p:cNvPr id="15" name="Text Placeholder 14">
            <a:extLst>
              <a:ext uri="{FF2B5EF4-FFF2-40B4-BE49-F238E27FC236}">
                <a16:creationId xmlns:a16="http://schemas.microsoft.com/office/drawing/2014/main" id="{5DEDE163-143D-DC6B-34E9-732EFB294CA9}"/>
              </a:ext>
            </a:extLst>
          </p:cNvPr>
          <p:cNvSpPr>
            <a:spLocks noGrp="1"/>
          </p:cNvSpPr>
          <p:nvPr>
            <p:ph type="body" sz="quarter" idx="22"/>
          </p:nvPr>
        </p:nvSpPr>
        <p:spPr/>
        <p:txBody>
          <a:bodyPr/>
          <a:lstStyle/>
          <a:p>
            <a:r>
              <a:rPr lang="en-US" dirty="0"/>
              <a:t>Encryption process</a:t>
            </a:r>
          </a:p>
        </p:txBody>
      </p:sp>
      <p:pic>
        <p:nvPicPr>
          <p:cNvPr id="8" name="Picture Placeholder 33">
            <a:extLst>
              <a:ext uri="{FF2B5EF4-FFF2-40B4-BE49-F238E27FC236}">
                <a16:creationId xmlns:a16="http://schemas.microsoft.com/office/drawing/2014/main" id="{0F4178EC-AFE3-BA0D-CF99-15A11DD95486}"/>
              </a:ext>
            </a:extLst>
          </p:cNvPr>
          <p:cNvPicPr>
            <a:picLocks noGrp="1" noChangeAspect="1"/>
          </p:cNvPicPr>
          <p:nvPr>
            <p:ph type="pic" sz="quarter" idx="27"/>
          </p:nvPr>
        </p:nvPicPr>
        <p:blipFill>
          <a:blip r:embed="rId10"/>
          <a:srcRect l="13502" r="13502"/>
          <a:stretch/>
        </p:blipFill>
        <p:spPr>
          <a:xfrm>
            <a:off x="9381744" y="4270248"/>
            <a:ext cx="1143000" cy="1143000"/>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66" name="Text Placeholder 65">
            <a:extLst>
              <a:ext uri="{FF2B5EF4-FFF2-40B4-BE49-F238E27FC236}">
                <a16:creationId xmlns:a16="http://schemas.microsoft.com/office/drawing/2014/main" id="{E09BD530-2643-D025-A6C4-D09AA2CAA027}"/>
              </a:ext>
            </a:extLst>
          </p:cNvPr>
          <p:cNvSpPr>
            <a:spLocks noGrp="1"/>
          </p:cNvSpPr>
          <p:nvPr>
            <p:ph type="body" sz="quarter" idx="34"/>
          </p:nvPr>
        </p:nvSpPr>
        <p:spPr/>
        <p:txBody>
          <a:bodyPr/>
          <a:lstStyle/>
          <a:p>
            <a:r>
              <a:rPr lang="en-US" dirty="0"/>
              <a:t>Historic significance</a:t>
            </a:r>
            <a:endParaRPr lang="en-US" sz="1200" dirty="0"/>
          </a:p>
        </p:txBody>
      </p:sp>
      <p:sp>
        <p:nvSpPr>
          <p:cNvPr id="67" name="Text Placeholder 66">
            <a:extLst>
              <a:ext uri="{FF2B5EF4-FFF2-40B4-BE49-F238E27FC236}">
                <a16:creationId xmlns:a16="http://schemas.microsoft.com/office/drawing/2014/main" id="{6D5F80D4-8E3D-5754-FB1E-E4D708F3B05C}"/>
              </a:ext>
            </a:extLst>
          </p:cNvPr>
          <p:cNvSpPr>
            <a:spLocks noGrp="1"/>
          </p:cNvSpPr>
          <p:nvPr>
            <p:ph type="body" sz="quarter" idx="35"/>
          </p:nvPr>
        </p:nvSpPr>
        <p:spPr/>
        <p:txBody>
          <a:bodyPr/>
          <a:lstStyle/>
          <a:p>
            <a:endParaRPr lang="en-US" sz="1200" cap="none" dirty="0"/>
          </a:p>
          <a:p>
            <a:endParaRPr lang="en-US" dirty="0"/>
          </a:p>
        </p:txBody>
      </p:sp>
    </p:spTree>
    <p:extLst>
      <p:ext uri="{BB962C8B-B14F-4D97-AF65-F5344CB8AC3E}">
        <p14:creationId xmlns:p14="http://schemas.microsoft.com/office/powerpoint/2010/main" val="214170067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{22EEB71E-7873-434E-BF2C-2BF23A01D2DD}tf67061901_win32</Template>
  <TotalTime>271</TotalTime>
  <Words>1224</Words>
  <Application>Microsoft Office PowerPoint</Application>
  <PresentationFormat>Widescreen</PresentationFormat>
  <Paragraphs>116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Daytona Condensed Light</vt:lpstr>
      <vt:lpstr>Posterama</vt:lpstr>
      <vt:lpstr>Söhne</vt:lpstr>
      <vt:lpstr>Times New Roman</vt:lpstr>
      <vt:lpstr>Wingdings</vt:lpstr>
      <vt:lpstr>Office Theme</vt:lpstr>
      <vt:lpstr>Encryption and Decryption of Text By Using Caesar Cipher.</vt:lpstr>
      <vt:lpstr>Agenda</vt:lpstr>
      <vt:lpstr>ABSTRACT</vt:lpstr>
      <vt:lpstr>Introduction</vt:lpstr>
      <vt:lpstr>Existing method</vt:lpstr>
      <vt:lpstr>Two main method </vt:lpstr>
      <vt:lpstr>Architecture diagram</vt:lpstr>
      <vt:lpstr>methodology</vt:lpstr>
      <vt:lpstr>Caesar Cipher involves several key points</vt:lpstr>
      <vt:lpstr>Timeline </vt:lpstr>
      <vt:lpstr>IMPLEMENTATION  </vt:lpstr>
      <vt:lpstr>PowerPoint Presentation</vt:lpstr>
      <vt:lpstr>PowerPoint Presentation</vt:lpstr>
      <vt:lpstr>Key benefits of proposed environment </vt:lpstr>
      <vt:lpstr>conclusion</vt:lpstr>
      <vt:lpstr>Summary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Encryption and Decryption of Text By Using Caesar Cipher.</dc:title>
  <dc:creator>Vignesh Ram</dc:creator>
  <cp:lastModifiedBy>Vignesh Ram</cp:lastModifiedBy>
  <cp:revision>18</cp:revision>
  <dcterms:created xsi:type="dcterms:W3CDTF">2023-11-22T03:48:27Z</dcterms:created>
  <dcterms:modified xsi:type="dcterms:W3CDTF">2023-11-22T13:06:46Z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